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5143500" type="screen16x9"/>
  <p:notesSz cx="6858000" cy="9144000"/>
  <p:embeddedFontLst>
    <p:embeddedFont>
      <p:font typeface="Montserrat" pitchFamily="2" charset="0"/>
      <p:regular r:id="rId18"/>
      <p:bold r:id="rId19"/>
      <p:italic r:id="rId20"/>
      <p:boldItalic r:id="rId21"/>
    </p:embeddedFont>
    <p:embeddedFont>
      <p:font typeface="Nunito" pitchFamily="2"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pos="454">
          <p15:clr>
            <a:srgbClr val="9AA0A6"/>
          </p15:clr>
        </p15:guide>
        <p15:guide id="4" orient="horz" pos="454">
          <p15:clr>
            <a:srgbClr val="9AA0A6"/>
          </p15:clr>
        </p15:guide>
        <p15:guide id="5" orient="horz" pos="2835">
          <p15:clr>
            <a:srgbClr val="9AA0A6"/>
          </p15:clr>
        </p15:guide>
        <p15:guide id="6" pos="5306">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51"/>
  </p:normalViewPr>
  <p:slideViewPr>
    <p:cSldViewPr snapToGrid="0">
      <p:cViewPr varScale="1">
        <p:scale>
          <a:sx n="147" d="100"/>
          <a:sy n="147" d="100"/>
        </p:scale>
        <p:origin x="1184" y="184"/>
      </p:cViewPr>
      <p:guideLst>
        <p:guide orient="horz" pos="1620"/>
        <p:guide pos="2880"/>
        <p:guide pos="454"/>
        <p:guide orient="horz" pos="454"/>
        <p:guide orient="horz" pos="2835"/>
        <p:guide pos="530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8ac2b10899_0_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8ac2b10899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8ac2b10899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8ac2b10899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8ac2b10899_0_5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8ac2b10899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8ac2b10899_0_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8ac2b10899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8ac2b10899_0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8ac2b10899_0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8ac2b10899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8ac2b10899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8ac2b10899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8ac2b10899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8ac2b10899_0_1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8ac2b10899_0_1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8ac2b10899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8ac2b10899_0_2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8ac2b10899_0_27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8ac2b10899_0_2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8ac2b10899_0_3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7" name="Google Shape;237;g8ac2b10899_0_3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8ac2b10899_0_3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0" name="Google Shape;260;g8ac2b10899_0_3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8ac2b10899_0_3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3" name="Google Shape;283;g8ac2b10899_0_3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8ac2b10899_0_35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g8ac2b10899_0_3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ru"/>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ru.guelman.ru/community-12102/7242151"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hyperlink" Target="https://qwertynetworks.com/qwertyai?readlng=ru"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hyperlink" Target="http://www.klerk.ru/soft/articles/1609/" TargetMode="Externa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Fu2q0Ex_jtE"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hyperlink" Target="https://www.youtube.com/watch?v=04r_f5FQFOw"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hyperlink" Target="https://ru.visitorsale.com/"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hyperlink" Target="https://ru.qwertynetworks.com/qsne"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s://qwerty.blog/"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ru.b2bingo.com/" TargetMode="External"/><Relationship Id="rId3" Type="http://schemas.openxmlformats.org/officeDocument/2006/relationships/hyperlink" Target="https://www.vetworld.com.au/" TargetMode="External"/><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vetworld.net/" TargetMode="External"/><Relationship Id="rId5" Type="http://schemas.openxmlformats.org/officeDocument/2006/relationships/hyperlink" Target="http://www.testdds.com/" TargetMode="External"/><Relationship Id="rId4" Type="http://schemas.openxmlformats.org/officeDocument/2006/relationships/hyperlink" Target="https://en.b2bingo.com/" TargetMode="External"/><Relationship Id="rId9"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hyperlink" Target="https://u9id9g.axshare.com/#g=1&amp;p=enter"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hyperlink" Target="http://qwertynetworks.com" TargetMode="External"/><Relationship Id="rId4" Type="http://schemas.openxmlformats.org/officeDocument/2006/relationships/hyperlink" Target="mailto:info@digitalmarketing.r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1184850" y="1994250"/>
            <a:ext cx="6774300" cy="14598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1200"/>
              </a:spcBef>
              <a:spcAft>
                <a:spcPts val="1200"/>
              </a:spcAft>
              <a:buNone/>
            </a:pPr>
            <a:r>
              <a:rPr lang="ru" b="1">
                <a:solidFill>
                  <a:schemeClr val="dk1"/>
                </a:solidFill>
                <a:latin typeface="Nunito"/>
                <a:ea typeface="Nunito"/>
                <a:cs typeface="Nunito"/>
                <a:sym typeface="Nunito"/>
              </a:rPr>
              <a:t>Qwerty Networks </a:t>
            </a:r>
            <a:r>
              <a:rPr lang="ru">
                <a:solidFill>
                  <a:schemeClr val="dk1"/>
                </a:solidFill>
                <a:latin typeface="Nunito"/>
                <a:ea typeface="Nunito"/>
                <a:cs typeface="Nunito"/>
                <a:sym typeface="Nunito"/>
              </a:rPr>
              <a:t>- группа проектов и компаний, использующих единую информационно- функциональную среду для создания и развития социальных сетей и высоконагруженных IT- платформ, среди которых решения в области веб, мобильных приложений, а также систем Искусственного Интеллекта. Проекты компании - это мощные международные социальные сети и высоконагруженные системы. </a:t>
            </a:r>
            <a:endParaRPr sz="1600">
              <a:latin typeface="Nunito"/>
              <a:ea typeface="Nunito"/>
              <a:cs typeface="Nunito"/>
              <a:sym typeface="Nunito"/>
            </a:endParaRPr>
          </a:p>
        </p:txBody>
      </p:sp>
      <p:sp>
        <p:nvSpPr>
          <p:cNvPr id="55" name="Google Shape;55;p13"/>
          <p:cNvSpPr/>
          <p:nvPr/>
        </p:nvSpPr>
        <p:spPr>
          <a:xfrm>
            <a:off x="567600" y="3737175"/>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13"/>
          <p:cNvSpPr/>
          <p:nvPr/>
        </p:nvSpPr>
        <p:spPr>
          <a:xfrm rot="5400000">
            <a:off x="961775" y="4131447"/>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13"/>
          <p:cNvSpPr/>
          <p:nvPr/>
        </p:nvSpPr>
        <p:spPr>
          <a:xfrm rot="-5400000">
            <a:off x="8055239" y="41313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13"/>
          <p:cNvSpPr/>
          <p:nvPr/>
        </p:nvSpPr>
        <p:spPr>
          <a:xfrm>
            <a:off x="8449511" y="3737224"/>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13"/>
          <p:cNvSpPr/>
          <p:nvPr/>
        </p:nvSpPr>
        <p:spPr>
          <a:xfrm rot="10800000">
            <a:off x="8449511" y="567822"/>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13"/>
          <p:cNvSpPr/>
          <p:nvPr/>
        </p:nvSpPr>
        <p:spPr>
          <a:xfrm rot="-5400000">
            <a:off x="8055336" y="173550"/>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13"/>
          <p:cNvSpPr/>
          <p:nvPr/>
        </p:nvSpPr>
        <p:spPr>
          <a:xfrm rot="5400000">
            <a:off x="961872" y="1735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13"/>
          <p:cNvSpPr/>
          <p:nvPr/>
        </p:nvSpPr>
        <p:spPr>
          <a:xfrm rot="10800000">
            <a:off x="567600" y="567774"/>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4" name="Google Shape;64;p13"/>
          <p:cNvPicPr preferRelativeResize="0"/>
          <p:nvPr/>
        </p:nvPicPr>
        <p:blipFill>
          <a:blip r:embed="rId3">
            <a:alphaModFix/>
          </a:blip>
          <a:stretch>
            <a:fillRect/>
          </a:stretch>
        </p:blipFill>
        <p:spPr>
          <a:xfrm>
            <a:off x="4112450" y="3841575"/>
            <a:ext cx="919097" cy="249000"/>
          </a:xfrm>
          <a:prstGeom prst="rect">
            <a:avLst/>
          </a:prstGeom>
          <a:noFill/>
          <a:ln>
            <a:noFill/>
          </a:ln>
        </p:spPr>
      </p:pic>
      <p:pic>
        <p:nvPicPr>
          <p:cNvPr id="65" name="Google Shape;65;p13"/>
          <p:cNvPicPr preferRelativeResize="0"/>
          <p:nvPr/>
        </p:nvPicPr>
        <p:blipFill>
          <a:blip r:embed="rId4">
            <a:alphaModFix/>
          </a:blip>
          <a:stretch>
            <a:fillRect/>
          </a:stretch>
        </p:blipFill>
        <p:spPr>
          <a:xfrm>
            <a:off x="2894424" y="567825"/>
            <a:ext cx="3355275" cy="11473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4"/>
          <p:cNvSpPr txBox="1"/>
          <p:nvPr/>
        </p:nvSpPr>
        <p:spPr>
          <a:xfrm>
            <a:off x="720000" y="714375"/>
            <a:ext cx="3671100" cy="378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000">
                <a:solidFill>
                  <a:srgbClr val="434343"/>
                </a:solidFill>
                <a:latin typeface="Nunito"/>
                <a:ea typeface="Nunito"/>
                <a:cs typeface="Nunito"/>
                <a:sym typeface="Nunito"/>
              </a:rPr>
              <a:t>История компании и команды наших специалистов начинается с зарегистрированной в 2001 году, в России, компании ООО «Софт Трейд Лаб». Мы являемся разработчиками системы ERPII «СКИФ: Склад и Финансы» (название до 2001 года – «Easy Trade – Торговля без проблем!»). CEO компании Qwerty Networks, Новичков Максим Николаевич, являлся на тот момент главным идеологом и разработчиком этой ERP-системы. С 2008 года компания стала именоваться «Диджитал Маркетинг», тогда увидела свет биржа потокового веб-трафика TraffStock (текущий бренд – VisitorSale.com), в основе которой был «нашумевший» формат рекламы ClickUnder (именно МЫ создали так называемые «всплывающие окна» - самый агрессивный и технологичный рекламный формат 2000-х, который взяли на вооружение многие компании), автором рекламного формата, как и самого термина, также являлся действующий CEO компании Qwerty Networks – Новичков Максим. Биржа TraffStock занимала 2-ое место после компании «Яндекс» по объемам рекламного веб-трафика – через наши TDS и RTB системы, ежедневно, </a:t>
            </a:r>
            <a:endParaRPr sz="1000">
              <a:solidFill>
                <a:srgbClr val="434343"/>
              </a:solidFill>
              <a:latin typeface="Nunito"/>
              <a:ea typeface="Nunito"/>
              <a:cs typeface="Nunito"/>
              <a:sym typeface="Nunito"/>
            </a:endParaRPr>
          </a:p>
        </p:txBody>
      </p:sp>
      <p:sp>
        <p:nvSpPr>
          <p:cNvPr id="71" name="Google Shape;71;p14"/>
          <p:cNvSpPr txBox="1"/>
          <p:nvPr/>
        </p:nvSpPr>
        <p:spPr>
          <a:xfrm>
            <a:off x="4752975" y="714375"/>
            <a:ext cx="3671100" cy="378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a:solidFill>
                  <a:srgbClr val="434343"/>
                </a:solidFill>
                <a:latin typeface="Nunito"/>
                <a:ea typeface="Nunito"/>
                <a:cs typeface="Nunito"/>
                <a:sym typeface="Nunito"/>
              </a:rPr>
              <a:t>проходило до 12 миллионов уникальных пользователей, что было на тот момент времени абсолютным рекордом среди систем альтернативной рекламы. По этой причине, ассоциацию рекламных систем компании в «простонародии» именовали Web Traffic’s Kings </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(сокр., WTK), или «короли веб-трафика».</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a:solidFill>
                  <a:srgbClr val="434343"/>
                </a:solidFill>
                <a:highlight>
                  <a:srgbClr val="FFFFFF"/>
                </a:highlight>
                <a:latin typeface="Nunito"/>
                <a:ea typeface="Nunito"/>
                <a:cs typeface="Nunito"/>
                <a:sym typeface="Nunito"/>
              </a:rPr>
              <a:t>Получив колоссальный опыт на рынке высоконагруженных систем, в 2014 году компания открыла направление разработки горизонтально-масштабируемых социальных сетей и веб- приложений – тогда была зарегистрирована черногорская компания Informacione Tehnologije («Информационные Технологии»), которая в будущем, с выбором именования брэнда, была переименована в Qwerty Networks. Штат специалистов и лучших инженеров компании «Диджитал Маркетинг» перебрался в новую «Черногорскую силиконовую долину» – приморский город Будву (примечание – в настоящий момент штаб-квартира и головной офис находятся в Herceg Novi).</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endParaRPr sz="1000">
              <a:solidFill>
                <a:srgbClr val="434343"/>
              </a:solidFill>
              <a:latin typeface="Nunito"/>
              <a:ea typeface="Nunito"/>
              <a:cs typeface="Nunito"/>
              <a:sym typeface="Nunito"/>
            </a:endParaRPr>
          </a:p>
        </p:txBody>
      </p:sp>
      <p:sp>
        <p:nvSpPr>
          <p:cNvPr id="72" name="Google Shape;72;p14"/>
          <p:cNvSpPr txBox="1"/>
          <p:nvPr/>
        </p:nvSpPr>
        <p:spPr>
          <a:xfrm>
            <a:off x="720000" y="462825"/>
            <a:ext cx="2438400" cy="40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b="1">
                <a:latin typeface="Montserrat"/>
                <a:ea typeface="Montserrat"/>
                <a:cs typeface="Montserrat"/>
                <a:sym typeface="Montserrat"/>
              </a:rPr>
              <a:t>История компании</a:t>
            </a:r>
            <a:endParaRPr b="1">
              <a:latin typeface="Montserrat"/>
              <a:ea typeface="Montserrat"/>
              <a:cs typeface="Montserrat"/>
              <a:sym typeface="Montserrat"/>
            </a:endParaRPr>
          </a:p>
        </p:txBody>
      </p:sp>
      <p:sp>
        <p:nvSpPr>
          <p:cNvPr id="73" name="Google Shape;73;p14"/>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02</a:t>
            </a:r>
            <a:endParaRPr sz="900">
              <a:latin typeface="Nunito"/>
              <a:ea typeface="Nunito"/>
              <a:cs typeface="Nunito"/>
              <a:sym typeface="Nunito"/>
            </a:endParaRPr>
          </a:p>
        </p:txBody>
      </p:sp>
      <p:sp>
        <p:nvSpPr>
          <p:cNvPr id="74" name="Google Shape;74;p14"/>
          <p:cNvSpPr/>
          <p:nvPr/>
        </p:nvSpPr>
        <p:spPr>
          <a:xfrm rot="10800000">
            <a:off x="9017100" y="238"/>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4"/>
          <p:cNvSpPr/>
          <p:nvPr/>
        </p:nvSpPr>
        <p:spPr>
          <a:xfrm rot="5400000">
            <a:off x="4503825" y="-450360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4"/>
          <p:cNvSpPr/>
          <p:nvPr/>
        </p:nvSpPr>
        <p:spPr>
          <a:xfrm rot="10800000">
            <a:off x="0" y="174"/>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14"/>
          <p:cNvSpPr/>
          <p:nvPr/>
        </p:nvSpPr>
        <p:spPr>
          <a:xfrm rot="5400000">
            <a:off x="4508550" y="51285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5"/>
          <p:cNvSpPr txBox="1"/>
          <p:nvPr/>
        </p:nvSpPr>
        <p:spPr>
          <a:xfrm>
            <a:off x="720000" y="381000"/>
            <a:ext cx="3671100" cy="4090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В разное время специалисты нашей компании принимали участие в разработке модулей многих известных Интернет-проектов, таких как LinkdIn (некоторые наши инженеры со временем устроились на работу в эту компанию), Match.com (принимали участие в разработке первой версии международной службы знакомств, известной во всем мире), Beboo.ru (участвовали в разработке первых версий, а также аналога FaceInWeb), принимали участие во многих хакатонах крупных проектов и разработке приложений для таких </a:t>
            </a:r>
            <a:r>
              <a:rPr lang="ru-RU" sz="1000" dirty="0">
                <a:solidFill>
                  <a:srgbClr val="434343"/>
                </a:solidFill>
                <a:latin typeface="Nunito"/>
                <a:ea typeface="Nunito"/>
                <a:cs typeface="Nunito"/>
                <a:sym typeface="Nunito"/>
              </a:rPr>
              <a:t>гигантов</a:t>
            </a:r>
            <a:r>
              <a:rPr lang="ru" sz="1000" dirty="0">
                <a:solidFill>
                  <a:srgbClr val="434343"/>
                </a:solidFill>
                <a:latin typeface="Nunito"/>
                <a:ea typeface="Nunito"/>
                <a:cs typeface="Nunito"/>
                <a:sym typeface="Nunito"/>
              </a:rPr>
              <a:t>, как Facebook (решения для интеграции ботов с искусственным интеллектом) и многих других решений (например, платежных систем и систем клиент-банкинга – в частности, для латвийского банка PNB).</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r>
              <a:rPr lang="ru" sz="1000" dirty="0">
                <a:solidFill>
                  <a:srgbClr val="434343"/>
                </a:solidFill>
                <a:latin typeface="Nunito"/>
                <a:ea typeface="Nunito"/>
                <a:cs typeface="Nunito"/>
                <a:sym typeface="Nunito"/>
              </a:rPr>
              <a:t>В 2018 году увидело свет направление разработки систем с искусственным интеллектом – Qwerty AI (на базе облачных нейросетевых решений Qwerty Neural Network). По мнению многих экспертов и блогеров, наши решения превосходят аналогичные решения Сбербанка и Яндекс (Алиса), о чем пишут многие СМИ (в т.ч. англоязычные),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а в феврале 2020 года состоялся </a:t>
            </a:r>
            <a:r>
              <a:rPr lang="ru" sz="1000" u="sng" dirty="0">
                <a:solidFill>
                  <a:schemeClr val="dk1"/>
                </a:solidFill>
                <a:latin typeface="Nunito"/>
                <a:ea typeface="Nunito"/>
                <a:cs typeface="Nunito"/>
                <a:sym typeface="Nunito"/>
                <a:hlinkClick r:id="rId3"/>
              </a:rPr>
              <a:t>баттл этих искусственных интеллектов</a:t>
            </a:r>
            <a:r>
              <a:rPr lang="ru" sz="1000" dirty="0">
                <a:solidFill>
                  <a:srgbClr val="434343"/>
                </a:solidFill>
                <a:latin typeface="Nunito"/>
                <a:ea typeface="Nunito"/>
                <a:cs typeface="Nunito"/>
                <a:sym typeface="Nunito"/>
              </a:rPr>
              <a:t> - Qwerty AI – многоуровневая система ИИ </a:t>
            </a:r>
            <a:endParaRPr sz="1000" dirty="0">
              <a:solidFill>
                <a:srgbClr val="434343"/>
              </a:solidFill>
              <a:latin typeface="Nunito"/>
              <a:ea typeface="Nunito"/>
              <a:cs typeface="Nunito"/>
              <a:sym typeface="Nunito"/>
            </a:endParaRPr>
          </a:p>
        </p:txBody>
      </p:sp>
      <p:sp>
        <p:nvSpPr>
          <p:cNvPr id="83" name="Google Shape;83;p15"/>
          <p:cNvSpPr txBox="1"/>
          <p:nvPr/>
        </p:nvSpPr>
        <p:spPr>
          <a:xfrm>
            <a:off x="4752975" y="381000"/>
            <a:ext cx="3671100" cy="378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с нейро-лингвистическими решениями, работающими на нескольких языках мира. Система, обрабатывающая «смыслы» и морфологию языков. Решения на базе ИИ интегрируются в системы «умный дом», IVR-системы, службы автоматизированной поддержки. Демонстрация </a:t>
            </a:r>
            <a:r>
              <a:rPr lang="ru" sz="1000" u="sng" dirty="0">
                <a:latin typeface="Nunito"/>
                <a:ea typeface="Nunito"/>
                <a:cs typeface="Nunito"/>
                <a:sym typeface="Nunito"/>
                <a:hlinkClick r:id="rId4"/>
              </a:rPr>
              <a:t>бота Qwerty AI доступна</a:t>
            </a:r>
            <a:r>
              <a:rPr lang="ru" sz="1000" dirty="0">
                <a:solidFill>
                  <a:srgbClr val="434343"/>
                </a:solidFill>
                <a:latin typeface="Nunito"/>
                <a:ea typeface="Nunito"/>
                <a:cs typeface="Nunito"/>
                <a:sym typeface="Nunito"/>
              </a:rPr>
              <a:t> в некоторых известных мессенджерах. </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r>
              <a:rPr lang="ru" sz="1000" dirty="0">
                <a:solidFill>
                  <a:srgbClr val="434343"/>
                </a:solidFill>
                <a:latin typeface="Nunito"/>
                <a:ea typeface="Nunito"/>
                <a:cs typeface="Nunito"/>
                <a:sym typeface="Nunito"/>
              </a:rPr>
              <a:t>В 2020 году мы активно создаем конкурента известному мессенджеру Telegram, проприетарный мессенджер Qwerty AI Messenger, который, с одной стороны, будет использовать те же технологии, обеспечивающие безопасность пользователей (например, сквозное шифрование и обмен ключами между устройствами по протоколу Диффи Хелмана), а с другой – мы предъявляем более серьезные требования в области приватности, позволяя избегать привязки номеров телефона или email, используя двухфакторную авторизацию без передачи персональных данных пользователей. Во главе угла QAIM также будет искусственный интеллект Qwerty AI. Таким образом, мессенджер можно будет использовать не только по прямому назначению, но и как персонального ассистента.</a:t>
            </a:r>
            <a:endParaRPr sz="1000" dirty="0">
              <a:solidFill>
                <a:srgbClr val="434343"/>
              </a:solidFill>
              <a:latin typeface="Nunito"/>
              <a:ea typeface="Nunito"/>
              <a:cs typeface="Nunito"/>
              <a:sym typeface="Nunito"/>
            </a:endParaRPr>
          </a:p>
        </p:txBody>
      </p:sp>
      <p:sp>
        <p:nvSpPr>
          <p:cNvPr id="84" name="Google Shape;84;p15"/>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03</a:t>
            </a:r>
            <a:endParaRPr sz="900">
              <a:latin typeface="Nunito"/>
              <a:ea typeface="Nunito"/>
              <a:cs typeface="Nunito"/>
              <a:sym typeface="Nunito"/>
            </a:endParaRPr>
          </a:p>
        </p:txBody>
      </p:sp>
      <p:sp>
        <p:nvSpPr>
          <p:cNvPr id="85" name="Google Shape;85;p15"/>
          <p:cNvSpPr/>
          <p:nvPr/>
        </p:nvSpPr>
        <p:spPr>
          <a:xfrm rot="10800000">
            <a:off x="9017100" y="238"/>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15"/>
          <p:cNvSpPr/>
          <p:nvPr/>
        </p:nvSpPr>
        <p:spPr>
          <a:xfrm rot="5400000">
            <a:off x="4503825" y="-450360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15"/>
          <p:cNvSpPr/>
          <p:nvPr/>
        </p:nvSpPr>
        <p:spPr>
          <a:xfrm rot="10800000">
            <a:off x="0" y="174"/>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15"/>
          <p:cNvSpPr/>
          <p:nvPr/>
        </p:nvSpPr>
        <p:spPr>
          <a:xfrm rot="5400000">
            <a:off x="4508550" y="51285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6"/>
          <p:cNvSpPr txBox="1"/>
          <p:nvPr/>
        </p:nvSpPr>
        <p:spPr>
          <a:xfrm>
            <a:off x="3758475" y="1234380"/>
            <a:ext cx="4147200" cy="1004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300" b="1">
                <a:solidFill>
                  <a:srgbClr val="434343"/>
                </a:solidFill>
                <a:latin typeface="Nunito"/>
                <a:ea typeface="Nunito"/>
                <a:cs typeface="Nunito"/>
                <a:sym typeface="Nunito"/>
              </a:rPr>
              <a:t>Разработка программного обеспечения для автоматизации бизнеса (торговой деятельности, управленческого и операционного учетов)</a:t>
            </a:r>
            <a:endParaRPr sz="1300" b="1">
              <a:solidFill>
                <a:srgbClr val="434343"/>
              </a:solidFill>
              <a:latin typeface="Nunito"/>
              <a:ea typeface="Nunito"/>
              <a:cs typeface="Nunito"/>
              <a:sym typeface="Nunito"/>
            </a:endParaRPr>
          </a:p>
        </p:txBody>
      </p:sp>
      <p:sp>
        <p:nvSpPr>
          <p:cNvPr id="94" name="Google Shape;94;p16"/>
          <p:cNvSpPr txBox="1"/>
          <p:nvPr/>
        </p:nvSpPr>
        <p:spPr>
          <a:xfrm>
            <a:off x="720000" y="462825"/>
            <a:ext cx="7704000" cy="40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ru" b="1">
                <a:latin typeface="Montserrat"/>
                <a:ea typeface="Montserrat"/>
                <a:cs typeface="Montserrat"/>
                <a:sym typeface="Montserrat"/>
              </a:rPr>
              <a:t>Направления деятельности компании</a:t>
            </a:r>
            <a:endParaRPr b="1">
              <a:latin typeface="Montserrat"/>
              <a:ea typeface="Montserrat"/>
              <a:cs typeface="Montserrat"/>
              <a:sym typeface="Montserrat"/>
            </a:endParaRPr>
          </a:p>
        </p:txBody>
      </p:sp>
      <p:sp>
        <p:nvSpPr>
          <p:cNvPr id="95" name="Google Shape;95;p16"/>
          <p:cNvSpPr/>
          <p:nvPr/>
        </p:nvSpPr>
        <p:spPr>
          <a:xfrm>
            <a:off x="567600" y="3737175"/>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16"/>
          <p:cNvSpPr/>
          <p:nvPr/>
        </p:nvSpPr>
        <p:spPr>
          <a:xfrm rot="5400000">
            <a:off x="961775" y="4131447"/>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16"/>
          <p:cNvSpPr/>
          <p:nvPr/>
        </p:nvSpPr>
        <p:spPr>
          <a:xfrm rot="-5400000">
            <a:off x="8055239" y="41313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16"/>
          <p:cNvSpPr/>
          <p:nvPr/>
        </p:nvSpPr>
        <p:spPr>
          <a:xfrm>
            <a:off x="8449511" y="3737224"/>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16"/>
          <p:cNvSpPr/>
          <p:nvPr/>
        </p:nvSpPr>
        <p:spPr>
          <a:xfrm rot="10800000">
            <a:off x="8449511" y="567822"/>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16"/>
          <p:cNvSpPr/>
          <p:nvPr/>
        </p:nvSpPr>
        <p:spPr>
          <a:xfrm rot="-5400000">
            <a:off x="8055336" y="173550"/>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16"/>
          <p:cNvSpPr/>
          <p:nvPr/>
        </p:nvSpPr>
        <p:spPr>
          <a:xfrm rot="5400000">
            <a:off x="961872" y="1735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16"/>
          <p:cNvSpPr/>
          <p:nvPr/>
        </p:nvSpPr>
        <p:spPr>
          <a:xfrm rot="10800000">
            <a:off x="567600" y="567774"/>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03" name="Google Shape;103;p16"/>
          <p:cNvPicPr preferRelativeResize="0"/>
          <p:nvPr/>
        </p:nvPicPr>
        <p:blipFill>
          <a:blip r:embed="rId3">
            <a:alphaModFix/>
          </a:blip>
          <a:stretch>
            <a:fillRect/>
          </a:stretch>
        </p:blipFill>
        <p:spPr>
          <a:xfrm>
            <a:off x="3173900" y="1450527"/>
            <a:ext cx="493225" cy="471775"/>
          </a:xfrm>
          <a:prstGeom prst="rect">
            <a:avLst/>
          </a:prstGeom>
          <a:noFill/>
          <a:ln>
            <a:noFill/>
          </a:ln>
        </p:spPr>
      </p:pic>
      <p:sp>
        <p:nvSpPr>
          <p:cNvPr id="104" name="Google Shape;104;p16"/>
          <p:cNvSpPr txBox="1"/>
          <p:nvPr/>
        </p:nvSpPr>
        <p:spPr>
          <a:xfrm>
            <a:off x="3758475" y="2145613"/>
            <a:ext cx="4147200" cy="1903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a:solidFill>
                  <a:srgbClr val="434343"/>
                </a:solidFill>
                <a:latin typeface="Nunito"/>
                <a:ea typeface="Nunito"/>
                <a:cs typeface="Nunito"/>
                <a:sym typeface="Nunito"/>
              </a:rPr>
              <a:t>С 2001 года мы автоматизировали сотни предприятий РФ и ближнего зарубежья с использованием ПО «СКИФ: Склад и Финансы» класса ERP II. Среди компаний, использующих ПО «СКиФ» до сих пор один из лидеров фармацевтической отрасли и производства БАДов, компания «Фора-Фарм», крупнейший поставщик лакокрасочной продукции, компания «Декарт», строительные компании, предприятия оптовой торговли (преимущественно торгующие компьютерной техникой, комплектующими и расходными материалами).</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endParaRPr sz="1000">
              <a:solidFill>
                <a:srgbClr val="434343"/>
              </a:solidFill>
              <a:latin typeface="Nunito"/>
              <a:ea typeface="Nunito"/>
              <a:cs typeface="Nunito"/>
              <a:sym typeface="Nunito"/>
            </a:endParaRPr>
          </a:p>
        </p:txBody>
      </p:sp>
      <p:pic>
        <p:nvPicPr>
          <p:cNvPr id="105" name="Google Shape;105;p16"/>
          <p:cNvPicPr preferRelativeResize="0"/>
          <p:nvPr/>
        </p:nvPicPr>
        <p:blipFill>
          <a:blip r:embed="rId4">
            <a:alphaModFix/>
          </a:blip>
          <a:stretch>
            <a:fillRect/>
          </a:stretch>
        </p:blipFill>
        <p:spPr>
          <a:xfrm>
            <a:off x="1419225" y="2511251"/>
            <a:ext cx="999075" cy="413750"/>
          </a:xfrm>
          <a:prstGeom prst="rect">
            <a:avLst/>
          </a:prstGeom>
          <a:noFill/>
          <a:ln>
            <a:noFill/>
          </a:ln>
        </p:spPr>
      </p:pic>
      <p:sp>
        <p:nvSpPr>
          <p:cNvPr id="106" name="Google Shape;106;p16"/>
          <p:cNvSpPr txBox="1"/>
          <p:nvPr/>
        </p:nvSpPr>
        <p:spPr>
          <a:xfrm>
            <a:off x="1322676" y="2851450"/>
            <a:ext cx="2125500" cy="1283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a:solidFill>
                  <a:srgbClr val="434343"/>
                </a:solidFill>
                <a:latin typeface="Nunito"/>
                <a:ea typeface="Nunito"/>
                <a:cs typeface="Nunito"/>
                <a:sym typeface="Nunito"/>
              </a:rPr>
              <a:t>Патент авторских прав – Новичков Максим Николаевич</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r>
              <a:rPr lang="ru" sz="1000">
                <a:solidFill>
                  <a:srgbClr val="434343"/>
                </a:solidFill>
                <a:latin typeface="Nunito"/>
                <a:ea typeface="Nunito"/>
                <a:cs typeface="Nunito"/>
                <a:sym typeface="Nunito"/>
              </a:rPr>
              <a:t>«СКиФ» Клерк, 2002 год </a:t>
            </a:r>
            <a:r>
              <a:rPr lang="ru" sz="1000" u="sng">
                <a:latin typeface="Nunito"/>
                <a:ea typeface="Nunito"/>
                <a:cs typeface="Nunito"/>
                <a:sym typeface="Nunito"/>
                <a:hlinkClick r:id="rId5"/>
              </a:rPr>
              <a:t>Информация о комплексе</a:t>
            </a:r>
            <a:r>
              <a:rPr lang="ru" sz="1000">
                <a:latin typeface="Nunito"/>
                <a:ea typeface="Nunito"/>
                <a:cs typeface="Nunito"/>
                <a:sym typeface="Nunito"/>
              </a:rPr>
              <a:t> </a:t>
            </a:r>
            <a:endParaRPr sz="1000">
              <a:solidFill>
                <a:srgbClr val="434343"/>
              </a:solidFill>
              <a:latin typeface="Nunito"/>
              <a:ea typeface="Nunito"/>
              <a:cs typeface="Nunito"/>
              <a:sym typeface="Nunito"/>
            </a:endParaRPr>
          </a:p>
        </p:txBody>
      </p:sp>
      <p:sp>
        <p:nvSpPr>
          <p:cNvPr id="107" name="Google Shape;107;p16"/>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04</a:t>
            </a:r>
            <a:endParaRPr sz="900">
              <a:latin typeface="Nunito"/>
              <a:ea typeface="Nunito"/>
              <a:cs typeface="Nunito"/>
              <a:sym typeface="Nuni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7"/>
          <p:cNvSpPr txBox="1"/>
          <p:nvPr/>
        </p:nvSpPr>
        <p:spPr>
          <a:xfrm>
            <a:off x="3758475" y="939105"/>
            <a:ext cx="4147200" cy="1004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300" b="1">
                <a:solidFill>
                  <a:srgbClr val="434343"/>
                </a:solidFill>
                <a:latin typeface="Nunito"/>
                <a:ea typeface="Nunito"/>
                <a:cs typeface="Nunito"/>
                <a:sym typeface="Nunito"/>
              </a:rPr>
              <a:t>Информационная </a:t>
            </a:r>
            <a:br>
              <a:rPr lang="ru" sz="1300" b="1">
                <a:solidFill>
                  <a:srgbClr val="434343"/>
                </a:solidFill>
                <a:latin typeface="Nunito"/>
                <a:ea typeface="Nunito"/>
                <a:cs typeface="Nunito"/>
                <a:sym typeface="Nunito"/>
              </a:rPr>
            </a:br>
            <a:r>
              <a:rPr lang="ru" sz="1300" b="1">
                <a:solidFill>
                  <a:srgbClr val="434343"/>
                </a:solidFill>
                <a:latin typeface="Nunito"/>
                <a:ea typeface="Nunito"/>
                <a:cs typeface="Nunito"/>
                <a:sym typeface="Nunito"/>
              </a:rPr>
              <a:t>безопасность</a:t>
            </a:r>
            <a:endParaRPr sz="1300" b="1">
              <a:solidFill>
                <a:srgbClr val="434343"/>
              </a:solidFill>
              <a:latin typeface="Nunito"/>
              <a:ea typeface="Nunito"/>
              <a:cs typeface="Nunito"/>
              <a:sym typeface="Nunito"/>
            </a:endParaRPr>
          </a:p>
        </p:txBody>
      </p:sp>
      <p:sp>
        <p:nvSpPr>
          <p:cNvPr id="113" name="Google Shape;113;p17"/>
          <p:cNvSpPr txBox="1"/>
          <p:nvPr/>
        </p:nvSpPr>
        <p:spPr>
          <a:xfrm>
            <a:off x="720000" y="462825"/>
            <a:ext cx="7704000" cy="40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ru" b="1">
                <a:latin typeface="Montserrat"/>
                <a:ea typeface="Montserrat"/>
                <a:cs typeface="Montserrat"/>
                <a:sym typeface="Montserrat"/>
              </a:rPr>
              <a:t>Направления деятельности компании</a:t>
            </a:r>
            <a:endParaRPr b="1">
              <a:latin typeface="Montserrat"/>
              <a:ea typeface="Montserrat"/>
              <a:cs typeface="Montserrat"/>
              <a:sym typeface="Montserrat"/>
            </a:endParaRPr>
          </a:p>
        </p:txBody>
      </p:sp>
      <p:sp>
        <p:nvSpPr>
          <p:cNvPr id="114" name="Google Shape;114;p17"/>
          <p:cNvSpPr/>
          <p:nvPr/>
        </p:nvSpPr>
        <p:spPr>
          <a:xfrm>
            <a:off x="567600" y="3737175"/>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17"/>
          <p:cNvSpPr/>
          <p:nvPr/>
        </p:nvSpPr>
        <p:spPr>
          <a:xfrm rot="5400000">
            <a:off x="961775" y="4131447"/>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17"/>
          <p:cNvSpPr/>
          <p:nvPr/>
        </p:nvSpPr>
        <p:spPr>
          <a:xfrm rot="-5400000">
            <a:off x="8055239" y="41313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7"/>
          <p:cNvSpPr/>
          <p:nvPr/>
        </p:nvSpPr>
        <p:spPr>
          <a:xfrm>
            <a:off x="8449511" y="3737224"/>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7"/>
          <p:cNvSpPr/>
          <p:nvPr/>
        </p:nvSpPr>
        <p:spPr>
          <a:xfrm rot="10800000">
            <a:off x="8449511" y="567822"/>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7"/>
          <p:cNvSpPr/>
          <p:nvPr/>
        </p:nvSpPr>
        <p:spPr>
          <a:xfrm rot="-5400000">
            <a:off x="8055336" y="173550"/>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7"/>
          <p:cNvSpPr/>
          <p:nvPr/>
        </p:nvSpPr>
        <p:spPr>
          <a:xfrm rot="5400000">
            <a:off x="961872" y="1735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17"/>
          <p:cNvSpPr/>
          <p:nvPr/>
        </p:nvSpPr>
        <p:spPr>
          <a:xfrm rot="10800000">
            <a:off x="567600" y="567774"/>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17"/>
          <p:cNvSpPr txBox="1"/>
          <p:nvPr/>
        </p:nvSpPr>
        <p:spPr>
          <a:xfrm>
            <a:off x="3758475" y="1621754"/>
            <a:ext cx="4147200" cy="2454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Информационной безопасностью компания занимается с 2010 года. За этот период мы разработали целый комплекс программных средств для защиты серверного оборудования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и веб- платформ от DDOS-атак, взлома, кражи информации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и противодействия коммерческой разведке. В 2014 году внедрили ПО для реализации защищенных каналов телефонной связи </a:t>
            </a:r>
            <a:r>
              <a:rPr lang="ru" sz="1000" u="sng" dirty="0">
                <a:latin typeface="Nunito"/>
                <a:ea typeface="Nunito"/>
                <a:cs typeface="Nunito"/>
                <a:sym typeface="Nunito"/>
                <a:hlinkClick r:id="rId3"/>
              </a:rPr>
              <a:t>«Hidephone»</a:t>
            </a:r>
            <a:r>
              <a:rPr lang="ru" sz="1000" dirty="0">
                <a:solidFill>
                  <a:srgbClr val="434343"/>
                </a:solidFill>
                <a:latin typeface="Nunito"/>
                <a:ea typeface="Nunito"/>
                <a:cs typeface="Nunito"/>
                <a:sym typeface="Nunito"/>
              </a:rPr>
              <a:t>. </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r>
              <a:rPr lang="ru" sz="1000" dirty="0">
                <a:solidFill>
                  <a:srgbClr val="434343"/>
                </a:solidFill>
                <a:latin typeface="Nunito"/>
                <a:ea typeface="Nunito"/>
                <a:cs typeface="Nunito"/>
                <a:sym typeface="Nunito"/>
              </a:rPr>
              <a:t>Кроме того, компания имеет богатый опыт в разработке платежных и биллинговых систем и модулей интеграции к ним. В частности, мы являемся разработчиком платежных систем «Исламский банк», предназначенной для передачи средств минуя финансовые систем (</a:t>
            </a:r>
            <a:r>
              <a:rPr lang="ru" sz="1000" u="sng" dirty="0">
                <a:latin typeface="Nunito"/>
                <a:ea typeface="Nunito"/>
                <a:cs typeface="Nunito"/>
                <a:sym typeface="Nunito"/>
                <a:hlinkClick r:id="rId4"/>
              </a:rPr>
              <a:t>проектное название – WebTrusted</a:t>
            </a:r>
            <a:r>
              <a:rPr lang="ru" sz="1000" dirty="0">
                <a:solidFill>
                  <a:srgbClr val="434343"/>
                </a:solidFill>
                <a:latin typeface="Nunito"/>
                <a:ea typeface="Nunito"/>
                <a:cs typeface="Nunito"/>
                <a:sym typeface="Nunito"/>
              </a:rPr>
              <a:t>). </a:t>
            </a:r>
            <a:endParaRPr sz="1000" dirty="0">
              <a:solidFill>
                <a:srgbClr val="434343"/>
              </a:solidFill>
              <a:latin typeface="Nunito"/>
              <a:ea typeface="Nunito"/>
              <a:cs typeface="Nunito"/>
              <a:sym typeface="Nunito"/>
            </a:endParaRPr>
          </a:p>
        </p:txBody>
      </p:sp>
      <p:sp>
        <p:nvSpPr>
          <p:cNvPr id="123" name="Google Shape;123;p17"/>
          <p:cNvSpPr txBox="1"/>
          <p:nvPr/>
        </p:nvSpPr>
        <p:spPr>
          <a:xfrm>
            <a:off x="1322675" y="2641975"/>
            <a:ext cx="2115900" cy="14442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Aft>
                <a:spcPts val="0"/>
              </a:spcAft>
              <a:buNone/>
            </a:pPr>
            <a:r>
              <a:rPr lang="ru" sz="1000" b="1" dirty="0">
                <a:solidFill>
                  <a:srgbClr val="434343"/>
                </a:solidFill>
                <a:latin typeface="Nunito"/>
                <a:ea typeface="Nunito"/>
                <a:cs typeface="Nunito"/>
                <a:sym typeface="Nunito"/>
              </a:rPr>
              <a:t>Основные разработчики </a:t>
            </a:r>
            <a:r>
              <a:rPr lang="ru" sz="1000" dirty="0">
                <a:solidFill>
                  <a:srgbClr val="434343"/>
                </a:solidFill>
                <a:latin typeface="Nunito"/>
                <a:ea typeface="Nunito"/>
                <a:cs typeface="Nunito"/>
                <a:sym typeface="Nunito"/>
              </a:rPr>
              <a:t>ПО Новичков Максим Николаевич</a:t>
            </a:r>
          </a:p>
          <a:p>
            <a:pPr marL="0" lvl="0" indent="0" algn="l" rtl="0">
              <a:lnSpc>
                <a:spcPct val="115000"/>
              </a:lnSpc>
              <a:spcAft>
                <a:spcPts val="0"/>
              </a:spcAft>
              <a:buNone/>
            </a:pPr>
            <a:r>
              <a:rPr lang="ru" sz="1000" dirty="0">
                <a:solidFill>
                  <a:srgbClr val="434343"/>
                </a:solidFill>
                <a:latin typeface="Nunito"/>
                <a:ea typeface="Nunito"/>
                <a:cs typeface="Nunito"/>
                <a:sym typeface="Nunito"/>
              </a:rPr>
              <a:t>Ютцев Антон Анатольевич</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r>
              <a:rPr lang="ru" sz="1000" b="1" dirty="0">
                <a:solidFill>
                  <a:srgbClr val="434343"/>
                </a:solidFill>
                <a:latin typeface="Nunito"/>
                <a:ea typeface="Nunito"/>
                <a:cs typeface="Nunito"/>
                <a:sym typeface="Nunito"/>
              </a:rPr>
              <a:t>Руководитель направления</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Ютцев Антон Анатольевич</a:t>
            </a:r>
            <a:endParaRPr sz="1000" dirty="0">
              <a:solidFill>
                <a:srgbClr val="434343"/>
              </a:solidFill>
              <a:latin typeface="Nunito"/>
              <a:ea typeface="Nunito"/>
              <a:cs typeface="Nunito"/>
              <a:sym typeface="Nunito"/>
            </a:endParaRPr>
          </a:p>
        </p:txBody>
      </p:sp>
      <p:pic>
        <p:nvPicPr>
          <p:cNvPr id="124" name="Google Shape;124;p17"/>
          <p:cNvPicPr preferRelativeResize="0"/>
          <p:nvPr/>
        </p:nvPicPr>
        <p:blipFill>
          <a:blip r:embed="rId5">
            <a:alphaModFix/>
          </a:blip>
          <a:stretch>
            <a:fillRect/>
          </a:stretch>
        </p:blipFill>
        <p:spPr>
          <a:xfrm>
            <a:off x="3168600" y="1155251"/>
            <a:ext cx="457028" cy="471775"/>
          </a:xfrm>
          <a:prstGeom prst="rect">
            <a:avLst/>
          </a:prstGeom>
          <a:noFill/>
          <a:ln>
            <a:noFill/>
          </a:ln>
        </p:spPr>
      </p:pic>
      <p:sp>
        <p:nvSpPr>
          <p:cNvPr id="125" name="Google Shape;125;p17"/>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05</a:t>
            </a:r>
            <a:endParaRPr sz="900">
              <a:latin typeface="Nunito"/>
              <a:ea typeface="Nunito"/>
              <a:cs typeface="Nunito"/>
              <a:sym typeface="Nuni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18"/>
          <p:cNvSpPr txBox="1"/>
          <p:nvPr/>
        </p:nvSpPr>
        <p:spPr>
          <a:xfrm>
            <a:off x="3758475" y="1301055"/>
            <a:ext cx="4147200" cy="1004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300" b="1">
                <a:solidFill>
                  <a:srgbClr val="434343"/>
                </a:solidFill>
                <a:latin typeface="Nunito"/>
                <a:ea typeface="Nunito"/>
                <a:cs typeface="Nunito"/>
                <a:sym typeface="Nunito"/>
              </a:rPr>
              <a:t>Хостинг и защищенные</a:t>
            </a:r>
            <a:br>
              <a:rPr lang="ru" sz="1300" b="1">
                <a:solidFill>
                  <a:srgbClr val="434343"/>
                </a:solidFill>
                <a:latin typeface="Nunito"/>
                <a:ea typeface="Nunito"/>
                <a:cs typeface="Nunito"/>
                <a:sym typeface="Nunito"/>
              </a:rPr>
            </a:br>
            <a:r>
              <a:rPr lang="ru" sz="1300" b="1">
                <a:solidFill>
                  <a:srgbClr val="434343"/>
                </a:solidFill>
                <a:latin typeface="Nunito"/>
                <a:ea typeface="Nunito"/>
                <a:cs typeface="Nunito"/>
                <a:sym typeface="Nunito"/>
              </a:rPr>
              <a:t>VPN-каналы</a:t>
            </a:r>
            <a:endParaRPr sz="1300" b="1">
              <a:solidFill>
                <a:srgbClr val="434343"/>
              </a:solidFill>
              <a:latin typeface="Nunito"/>
              <a:ea typeface="Nunito"/>
              <a:cs typeface="Nunito"/>
              <a:sym typeface="Nunito"/>
            </a:endParaRPr>
          </a:p>
        </p:txBody>
      </p:sp>
      <p:sp>
        <p:nvSpPr>
          <p:cNvPr id="131" name="Google Shape;131;p18"/>
          <p:cNvSpPr txBox="1"/>
          <p:nvPr/>
        </p:nvSpPr>
        <p:spPr>
          <a:xfrm>
            <a:off x="720000" y="462825"/>
            <a:ext cx="7704000" cy="40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ru" b="1" dirty="0">
                <a:latin typeface="Montserrat"/>
                <a:ea typeface="Montserrat"/>
                <a:cs typeface="Montserrat"/>
                <a:sym typeface="Montserrat"/>
              </a:rPr>
              <a:t>Направления деятельности компании</a:t>
            </a:r>
            <a:endParaRPr b="1" dirty="0">
              <a:latin typeface="Montserrat"/>
              <a:ea typeface="Montserrat"/>
              <a:cs typeface="Montserrat"/>
              <a:sym typeface="Montserrat"/>
            </a:endParaRPr>
          </a:p>
        </p:txBody>
      </p:sp>
      <p:sp>
        <p:nvSpPr>
          <p:cNvPr id="132" name="Google Shape;132;p18"/>
          <p:cNvSpPr/>
          <p:nvPr/>
        </p:nvSpPr>
        <p:spPr>
          <a:xfrm>
            <a:off x="567600" y="3737175"/>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18"/>
          <p:cNvSpPr/>
          <p:nvPr/>
        </p:nvSpPr>
        <p:spPr>
          <a:xfrm rot="5400000">
            <a:off x="961775" y="4131447"/>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18"/>
          <p:cNvSpPr/>
          <p:nvPr/>
        </p:nvSpPr>
        <p:spPr>
          <a:xfrm rot="-5400000">
            <a:off x="8055239" y="41313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18"/>
          <p:cNvSpPr/>
          <p:nvPr/>
        </p:nvSpPr>
        <p:spPr>
          <a:xfrm>
            <a:off x="8449511" y="3737224"/>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18"/>
          <p:cNvSpPr/>
          <p:nvPr/>
        </p:nvSpPr>
        <p:spPr>
          <a:xfrm rot="10800000">
            <a:off x="8449511" y="567822"/>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18"/>
          <p:cNvSpPr/>
          <p:nvPr/>
        </p:nvSpPr>
        <p:spPr>
          <a:xfrm rot="-5400000">
            <a:off x="8055336" y="173550"/>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8"/>
          <p:cNvSpPr/>
          <p:nvPr/>
        </p:nvSpPr>
        <p:spPr>
          <a:xfrm rot="5400000">
            <a:off x="961872" y="1735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18"/>
          <p:cNvSpPr/>
          <p:nvPr/>
        </p:nvSpPr>
        <p:spPr>
          <a:xfrm rot="10800000">
            <a:off x="567600" y="567774"/>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18"/>
          <p:cNvSpPr txBox="1"/>
          <p:nvPr/>
        </p:nvSpPr>
        <p:spPr>
          <a:xfrm>
            <a:off x="3758475" y="1983701"/>
            <a:ext cx="4147200" cy="2231248"/>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Компания оказывает услуги хостинга, предоставления VDS, выделенных серверов, а также организации защищенных VPN-каналов. В 2009 году мы запустили дата-центр H1. В 2016 году, мощности H1 были объединены с Reconn. </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r>
              <a:rPr lang="ru" sz="1000" dirty="0">
                <a:solidFill>
                  <a:srgbClr val="434343"/>
                </a:solidFill>
                <a:latin typeface="Nunito"/>
                <a:ea typeface="Nunito"/>
                <a:cs typeface="Nunito"/>
                <a:sym typeface="Nunito"/>
              </a:rPr>
              <a:t>В настоящее время, мы предоставляем услуги по аренде и обслуживанию серверного оборудования в датацентрах i3d (Нидерланды) и Hetzner (Бельгия</a:t>
            </a:r>
            <a:r>
              <a:rPr lang="en-US" sz="1000" dirty="0">
                <a:solidFill>
                  <a:srgbClr val="434343"/>
                </a:solidFill>
                <a:latin typeface="Nunito"/>
                <a:ea typeface="Nunito"/>
                <a:cs typeface="Nunito"/>
                <a:sym typeface="Nunito"/>
              </a:rPr>
              <a:t>, </a:t>
            </a:r>
            <a:r>
              <a:rPr lang="ru-RU" sz="1000" dirty="0">
                <a:solidFill>
                  <a:srgbClr val="434343"/>
                </a:solidFill>
                <a:latin typeface="Nunito"/>
                <a:ea typeface="Nunito"/>
                <a:cs typeface="Nunito"/>
                <a:sym typeface="Nunito"/>
              </a:rPr>
              <a:t>Германия, Финляндия</a:t>
            </a:r>
            <a:r>
              <a:rPr lang="ru" sz="1000" dirty="0">
                <a:solidFill>
                  <a:srgbClr val="434343"/>
                </a:solidFill>
                <a:latin typeface="Nunito"/>
                <a:ea typeface="Nunito"/>
                <a:cs typeface="Nunito"/>
                <a:sym typeface="Nunito"/>
              </a:rPr>
              <a:t>). Также, имеем арендованные стойки в других крупных ДЦ (США, Сингапур).</a:t>
            </a:r>
            <a:endParaRPr sz="1000" dirty="0">
              <a:solidFill>
                <a:srgbClr val="434343"/>
              </a:solidFill>
              <a:latin typeface="Nunito"/>
              <a:ea typeface="Nunito"/>
              <a:cs typeface="Nunito"/>
              <a:sym typeface="Nunito"/>
            </a:endParaRPr>
          </a:p>
        </p:txBody>
      </p:sp>
      <p:sp>
        <p:nvSpPr>
          <p:cNvPr id="141" name="Google Shape;141;p18"/>
          <p:cNvSpPr txBox="1"/>
          <p:nvPr/>
        </p:nvSpPr>
        <p:spPr>
          <a:xfrm>
            <a:off x="1322675" y="3156200"/>
            <a:ext cx="1863000" cy="6096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000">
                <a:solidFill>
                  <a:srgbClr val="434343"/>
                </a:solidFill>
                <a:latin typeface="Nunito"/>
                <a:ea typeface="Nunito"/>
                <a:cs typeface="Nunito"/>
                <a:sym typeface="Nunito"/>
              </a:rPr>
              <a:t>В 2009 году мы запустили дата-центр H1</a:t>
            </a:r>
            <a:endParaRPr sz="1000">
              <a:solidFill>
                <a:srgbClr val="434343"/>
              </a:solidFill>
              <a:latin typeface="Nunito"/>
              <a:ea typeface="Nunito"/>
              <a:cs typeface="Nunito"/>
              <a:sym typeface="Nunito"/>
            </a:endParaRPr>
          </a:p>
        </p:txBody>
      </p:sp>
      <p:pic>
        <p:nvPicPr>
          <p:cNvPr id="142" name="Google Shape;142;p18"/>
          <p:cNvPicPr preferRelativeResize="0"/>
          <p:nvPr/>
        </p:nvPicPr>
        <p:blipFill>
          <a:blip r:embed="rId3">
            <a:alphaModFix/>
          </a:blip>
          <a:stretch>
            <a:fillRect/>
          </a:stretch>
        </p:blipFill>
        <p:spPr>
          <a:xfrm>
            <a:off x="3185650" y="1548337"/>
            <a:ext cx="422929" cy="409500"/>
          </a:xfrm>
          <a:prstGeom prst="rect">
            <a:avLst/>
          </a:prstGeom>
          <a:noFill/>
          <a:ln>
            <a:noFill/>
          </a:ln>
        </p:spPr>
      </p:pic>
      <p:pic>
        <p:nvPicPr>
          <p:cNvPr id="143" name="Google Shape;143;p18"/>
          <p:cNvPicPr preferRelativeResize="0"/>
          <p:nvPr/>
        </p:nvPicPr>
        <p:blipFill>
          <a:blip r:embed="rId4">
            <a:alphaModFix/>
          </a:blip>
          <a:stretch>
            <a:fillRect/>
          </a:stretch>
        </p:blipFill>
        <p:spPr>
          <a:xfrm>
            <a:off x="1361250" y="2455100"/>
            <a:ext cx="1039050" cy="846875"/>
          </a:xfrm>
          <a:prstGeom prst="rect">
            <a:avLst/>
          </a:prstGeom>
          <a:noFill/>
          <a:ln>
            <a:noFill/>
          </a:ln>
        </p:spPr>
      </p:pic>
      <p:sp>
        <p:nvSpPr>
          <p:cNvPr id="144" name="Google Shape;144;p18"/>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06</a:t>
            </a:r>
            <a:endParaRPr sz="900">
              <a:latin typeface="Nunito"/>
              <a:ea typeface="Nunito"/>
              <a:cs typeface="Nunito"/>
              <a:sym typeface="Nuni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9"/>
          <p:cNvSpPr txBox="1"/>
          <p:nvPr/>
        </p:nvSpPr>
        <p:spPr>
          <a:xfrm>
            <a:off x="3758475" y="1091501"/>
            <a:ext cx="4147200" cy="846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300" b="1">
                <a:solidFill>
                  <a:srgbClr val="434343"/>
                </a:solidFill>
                <a:latin typeface="Nunito"/>
                <a:ea typeface="Nunito"/>
                <a:cs typeface="Nunito"/>
                <a:sym typeface="Nunito"/>
              </a:rPr>
              <a:t>Маркетинг </a:t>
            </a:r>
            <a:br>
              <a:rPr lang="ru" sz="1300" b="1">
                <a:solidFill>
                  <a:srgbClr val="434343"/>
                </a:solidFill>
                <a:latin typeface="Nunito"/>
                <a:ea typeface="Nunito"/>
                <a:cs typeface="Nunito"/>
                <a:sym typeface="Nunito"/>
              </a:rPr>
            </a:br>
            <a:r>
              <a:rPr lang="ru" sz="1300" b="1">
                <a:solidFill>
                  <a:srgbClr val="434343"/>
                </a:solidFill>
                <a:latin typeface="Nunito"/>
                <a:ea typeface="Nunito"/>
                <a:cs typeface="Nunito"/>
                <a:sym typeface="Nunito"/>
              </a:rPr>
              <a:t>и реклама</a:t>
            </a:r>
            <a:endParaRPr sz="1300" b="1">
              <a:solidFill>
                <a:srgbClr val="434343"/>
              </a:solidFill>
              <a:latin typeface="Nunito"/>
              <a:ea typeface="Nunito"/>
              <a:cs typeface="Nunito"/>
              <a:sym typeface="Nunito"/>
            </a:endParaRPr>
          </a:p>
        </p:txBody>
      </p:sp>
      <p:sp>
        <p:nvSpPr>
          <p:cNvPr id="150" name="Google Shape;150;p19"/>
          <p:cNvSpPr txBox="1"/>
          <p:nvPr/>
        </p:nvSpPr>
        <p:spPr>
          <a:xfrm>
            <a:off x="720000" y="462825"/>
            <a:ext cx="7704000" cy="40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ru" b="1">
                <a:latin typeface="Montserrat"/>
                <a:ea typeface="Montserrat"/>
                <a:cs typeface="Montserrat"/>
                <a:sym typeface="Montserrat"/>
              </a:rPr>
              <a:t>Направления деятельности компании</a:t>
            </a:r>
            <a:endParaRPr b="1">
              <a:latin typeface="Montserrat"/>
              <a:ea typeface="Montserrat"/>
              <a:cs typeface="Montserrat"/>
              <a:sym typeface="Montserrat"/>
            </a:endParaRPr>
          </a:p>
        </p:txBody>
      </p:sp>
      <p:sp>
        <p:nvSpPr>
          <p:cNvPr id="151" name="Google Shape;151;p19"/>
          <p:cNvSpPr/>
          <p:nvPr/>
        </p:nvSpPr>
        <p:spPr>
          <a:xfrm>
            <a:off x="567600" y="3737175"/>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9"/>
          <p:cNvSpPr/>
          <p:nvPr/>
        </p:nvSpPr>
        <p:spPr>
          <a:xfrm rot="5400000">
            <a:off x="961775" y="4131447"/>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9"/>
          <p:cNvSpPr/>
          <p:nvPr/>
        </p:nvSpPr>
        <p:spPr>
          <a:xfrm rot="-5400000">
            <a:off x="8055239" y="41313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19"/>
          <p:cNvSpPr/>
          <p:nvPr/>
        </p:nvSpPr>
        <p:spPr>
          <a:xfrm>
            <a:off x="8449511" y="3737224"/>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19"/>
          <p:cNvSpPr/>
          <p:nvPr/>
        </p:nvSpPr>
        <p:spPr>
          <a:xfrm rot="10800000">
            <a:off x="8449511" y="567822"/>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9"/>
          <p:cNvSpPr/>
          <p:nvPr/>
        </p:nvSpPr>
        <p:spPr>
          <a:xfrm rot="-5400000">
            <a:off x="8055336" y="173550"/>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9"/>
          <p:cNvSpPr/>
          <p:nvPr/>
        </p:nvSpPr>
        <p:spPr>
          <a:xfrm rot="5400000">
            <a:off x="961872" y="1735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9"/>
          <p:cNvSpPr/>
          <p:nvPr/>
        </p:nvSpPr>
        <p:spPr>
          <a:xfrm rot="10800000">
            <a:off x="567600" y="567774"/>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9"/>
          <p:cNvSpPr txBox="1"/>
          <p:nvPr/>
        </p:nvSpPr>
        <p:spPr>
          <a:xfrm>
            <a:off x="3758475" y="1774150"/>
            <a:ext cx="4147200" cy="2573474"/>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С 2008 года по настоящее время, компания является оператором крупных рекламных систем, а также владельцем международной рекламной системы VisitorSale.com (Россия, США, страны Евросоюза), которая помимо систем потокового веб-трафика предоставляет услуги контекстной и «тизерной» рекламы, а также привлечения посетителей по модели CPA. Таким образом,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к середине 2018 года мы планируем увеличение рекламных переходов с 2-5 до 20 миллионов в сутки. </a:t>
            </a:r>
            <a:r>
              <a:rPr lang="en-US" sz="1000" dirty="0">
                <a:solidFill>
                  <a:srgbClr val="434343"/>
                </a:solidFill>
                <a:latin typeface="Nunito"/>
                <a:ea typeface="Nunito"/>
                <a:cs typeface="Nunito"/>
                <a:sym typeface="Nunito"/>
              </a:rPr>
              <a:t>CEO</a:t>
            </a:r>
            <a:r>
              <a:rPr lang="ru" sz="1000" dirty="0">
                <a:solidFill>
                  <a:srgbClr val="434343"/>
                </a:solidFill>
                <a:latin typeface="Nunito"/>
                <a:ea typeface="Nunito"/>
                <a:cs typeface="Nunito"/>
                <a:sym typeface="Nunito"/>
              </a:rPr>
              <a:t> компании, Новичков Максим Николаевич, является </a:t>
            </a:r>
            <a:r>
              <a:rPr lang="ru" sz="1000" b="1" dirty="0">
                <a:solidFill>
                  <a:srgbClr val="434343"/>
                </a:solidFill>
                <a:latin typeface="Nunito"/>
                <a:ea typeface="Nunito"/>
                <a:cs typeface="Nunito"/>
                <a:sym typeface="Nunito"/>
              </a:rPr>
              <a:t>автором</a:t>
            </a:r>
            <a:r>
              <a:rPr lang="ru" sz="1000" dirty="0">
                <a:solidFill>
                  <a:srgbClr val="434343"/>
                </a:solidFill>
                <a:latin typeface="Nunito"/>
                <a:ea typeface="Nunito"/>
                <a:cs typeface="Nunito"/>
                <a:sym typeface="Nunito"/>
              </a:rPr>
              <a:t> нашумевшего рекламного формата </a:t>
            </a:r>
            <a:r>
              <a:rPr lang="ru" sz="1000" b="1" dirty="0">
                <a:solidFill>
                  <a:srgbClr val="434343"/>
                </a:solidFill>
                <a:latin typeface="Nunito"/>
                <a:ea typeface="Nunito"/>
                <a:cs typeface="Nunito"/>
                <a:sym typeface="Nunito"/>
              </a:rPr>
              <a:t>clickunder</a:t>
            </a:r>
            <a:r>
              <a:rPr lang="ru" sz="1000" dirty="0">
                <a:solidFill>
                  <a:srgbClr val="434343"/>
                </a:solidFill>
                <a:latin typeface="Nunito"/>
                <a:ea typeface="Nunito"/>
                <a:cs typeface="Nunito"/>
                <a:sym typeface="Nunito"/>
              </a:rPr>
              <a:t>, как и автором самого термина. В настоящее время данный рекламный формат поддерживается </a:t>
            </a:r>
            <a:r>
              <a:rPr lang="ru" sz="1000" b="1" dirty="0">
                <a:solidFill>
                  <a:srgbClr val="434343"/>
                </a:solidFill>
                <a:latin typeface="Nunito"/>
                <a:ea typeface="Nunito"/>
                <a:cs typeface="Nunito"/>
                <a:sym typeface="Nunito"/>
              </a:rPr>
              <a:t>большинством</a:t>
            </a:r>
            <a:r>
              <a:rPr lang="ru" sz="1000" dirty="0">
                <a:solidFill>
                  <a:srgbClr val="434343"/>
                </a:solidFill>
                <a:latin typeface="Nunito"/>
                <a:ea typeface="Nunito"/>
                <a:cs typeface="Nunito"/>
                <a:sym typeface="Nunito"/>
              </a:rPr>
              <a:t> рекламных систем.</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endParaRPr sz="1000" dirty="0">
              <a:solidFill>
                <a:srgbClr val="434343"/>
              </a:solidFill>
              <a:latin typeface="Nunito"/>
              <a:ea typeface="Nunito"/>
              <a:cs typeface="Nunito"/>
              <a:sym typeface="Nunito"/>
            </a:endParaRPr>
          </a:p>
        </p:txBody>
      </p:sp>
      <p:sp>
        <p:nvSpPr>
          <p:cNvPr id="160" name="Google Shape;160;p19"/>
          <p:cNvSpPr txBox="1"/>
          <p:nvPr/>
        </p:nvSpPr>
        <p:spPr>
          <a:xfrm>
            <a:off x="1322675" y="3486250"/>
            <a:ext cx="2115900" cy="6096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000">
                <a:solidFill>
                  <a:srgbClr val="434343"/>
                </a:solidFill>
                <a:latin typeface="Nunito"/>
                <a:ea typeface="Nunito"/>
                <a:cs typeface="Nunito"/>
                <a:sym typeface="Nunito"/>
              </a:rPr>
              <a:t>Международной рекламная система </a:t>
            </a:r>
            <a:r>
              <a:rPr lang="ru" sz="1000" u="sng">
                <a:solidFill>
                  <a:srgbClr val="434343"/>
                </a:solidFill>
                <a:latin typeface="Nunito"/>
                <a:ea typeface="Nunito"/>
                <a:cs typeface="Nunito"/>
                <a:sym typeface="Nunito"/>
              </a:rPr>
              <a:t>v</a:t>
            </a:r>
            <a:r>
              <a:rPr lang="ru" sz="1000" u="sng">
                <a:latin typeface="Nunito"/>
                <a:ea typeface="Nunito"/>
                <a:cs typeface="Nunito"/>
                <a:sym typeface="Nunito"/>
                <a:hlinkClick r:id="rId3"/>
              </a:rPr>
              <a:t>isitorsale.com</a:t>
            </a:r>
            <a:endParaRPr sz="1000" u="sng">
              <a:latin typeface="Nunito"/>
              <a:ea typeface="Nunito"/>
              <a:cs typeface="Nunito"/>
              <a:sym typeface="Nunito"/>
            </a:endParaRPr>
          </a:p>
        </p:txBody>
      </p:sp>
      <p:pic>
        <p:nvPicPr>
          <p:cNvPr id="161" name="Google Shape;161;p19"/>
          <p:cNvPicPr preferRelativeResize="0"/>
          <p:nvPr/>
        </p:nvPicPr>
        <p:blipFill>
          <a:blip r:embed="rId4">
            <a:alphaModFix/>
          </a:blip>
          <a:stretch>
            <a:fillRect/>
          </a:stretch>
        </p:blipFill>
        <p:spPr>
          <a:xfrm>
            <a:off x="3178938" y="1352725"/>
            <a:ext cx="436347" cy="409500"/>
          </a:xfrm>
          <a:prstGeom prst="rect">
            <a:avLst/>
          </a:prstGeom>
          <a:noFill/>
          <a:ln>
            <a:noFill/>
          </a:ln>
        </p:spPr>
      </p:pic>
      <p:pic>
        <p:nvPicPr>
          <p:cNvPr id="162" name="Google Shape;162;p19"/>
          <p:cNvPicPr preferRelativeResize="0"/>
          <p:nvPr/>
        </p:nvPicPr>
        <p:blipFill>
          <a:blip r:embed="rId5">
            <a:alphaModFix/>
          </a:blip>
          <a:stretch>
            <a:fillRect/>
          </a:stretch>
        </p:blipFill>
        <p:spPr>
          <a:xfrm>
            <a:off x="1333500" y="3160255"/>
            <a:ext cx="1845449" cy="471770"/>
          </a:xfrm>
          <a:prstGeom prst="rect">
            <a:avLst/>
          </a:prstGeom>
          <a:noFill/>
          <a:ln>
            <a:noFill/>
          </a:ln>
        </p:spPr>
      </p:pic>
      <p:sp>
        <p:nvSpPr>
          <p:cNvPr id="163" name="Google Shape;163;p19"/>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07</a:t>
            </a:r>
            <a:endParaRPr sz="900">
              <a:latin typeface="Nunito"/>
              <a:ea typeface="Nunito"/>
              <a:cs typeface="Nunito"/>
              <a:sym typeface="Nunit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0"/>
          <p:cNvSpPr txBox="1"/>
          <p:nvPr/>
        </p:nvSpPr>
        <p:spPr>
          <a:xfrm>
            <a:off x="3758475" y="1262951"/>
            <a:ext cx="4147200" cy="846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300" b="1">
                <a:solidFill>
                  <a:srgbClr val="434343"/>
                </a:solidFill>
                <a:latin typeface="Nunito"/>
                <a:ea typeface="Nunito"/>
                <a:cs typeface="Nunito"/>
                <a:sym typeface="Nunito"/>
              </a:rPr>
              <a:t>Разработка высоконагруженных</a:t>
            </a:r>
            <a:br>
              <a:rPr lang="ru" sz="1300" b="1">
                <a:solidFill>
                  <a:srgbClr val="434343"/>
                </a:solidFill>
                <a:latin typeface="Nunito"/>
                <a:ea typeface="Nunito"/>
                <a:cs typeface="Nunito"/>
                <a:sym typeface="Nunito"/>
              </a:rPr>
            </a:br>
            <a:r>
              <a:rPr lang="ru" sz="1300" b="1">
                <a:solidFill>
                  <a:srgbClr val="434343"/>
                </a:solidFill>
                <a:latin typeface="Nunito"/>
                <a:ea typeface="Nunito"/>
                <a:cs typeface="Nunito"/>
                <a:sym typeface="Nunito"/>
              </a:rPr>
              <a:t>веб проектов и социальных сетей</a:t>
            </a:r>
            <a:endParaRPr sz="1300" b="1">
              <a:solidFill>
                <a:srgbClr val="434343"/>
              </a:solidFill>
              <a:latin typeface="Nunito"/>
              <a:ea typeface="Nunito"/>
              <a:cs typeface="Nunito"/>
              <a:sym typeface="Nunito"/>
            </a:endParaRPr>
          </a:p>
        </p:txBody>
      </p:sp>
      <p:sp>
        <p:nvSpPr>
          <p:cNvPr id="169" name="Google Shape;169;p20"/>
          <p:cNvSpPr txBox="1"/>
          <p:nvPr/>
        </p:nvSpPr>
        <p:spPr>
          <a:xfrm>
            <a:off x="720000" y="462825"/>
            <a:ext cx="7704000" cy="409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ru" b="1">
                <a:latin typeface="Montserrat"/>
                <a:ea typeface="Montserrat"/>
                <a:cs typeface="Montserrat"/>
                <a:sym typeface="Montserrat"/>
              </a:rPr>
              <a:t>Направления деятельности компании</a:t>
            </a:r>
            <a:endParaRPr b="1">
              <a:latin typeface="Montserrat"/>
              <a:ea typeface="Montserrat"/>
              <a:cs typeface="Montserrat"/>
              <a:sym typeface="Montserrat"/>
            </a:endParaRPr>
          </a:p>
        </p:txBody>
      </p:sp>
      <p:sp>
        <p:nvSpPr>
          <p:cNvPr id="170" name="Google Shape;170;p20"/>
          <p:cNvSpPr/>
          <p:nvPr/>
        </p:nvSpPr>
        <p:spPr>
          <a:xfrm rot="10800000">
            <a:off x="8449511" y="567822"/>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0"/>
          <p:cNvSpPr/>
          <p:nvPr/>
        </p:nvSpPr>
        <p:spPr>
          <a:xfrm rot="-5400000">
            <a:off x="8055336" y="173550"/>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0"/>
          <p:cNvSpPr/>
          <p:nvPr/>
        </p:nvSpPr>
        <p:spPr>
          <a:xfrm rot="5400000">
            <a:off x="961872" y="1735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0"/>
          <p:cNvSpPr/>
          <p:nvPr/>
        </p:nvSpPr>
        <p:spPr>
          <a:xfrm rot="10800000">
            <a:off x="567600" y="567774"/>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0"/>
          <p:cNvSpPr txBox="1"/>
          <p:nvPr/>
        </p:nvSpPr>
        <p:spPr>
          <a:xfrm>
            <a:off x="3758475" y="1945600"/>
            <a:ext cx="4147200" cy="2064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С 2014 по 2016 год компания разрабатывала программно апаратный компекс </a:t>
            </a:r>
            <a:r>
              <a:rPr lang="ru" sz="1000" dirty="0">
                <a:solidFill>
                  <a:srgbClr val="434343"/>
                </a:solidFill>
                <a:latin typeface="Nunito"/>
                <a:ea typeface="Nunito"/>
                <a:cs typeface="Nunito"/>
                <a:sym typeface="Nunito"/>
                <a:hlinkClick r:id="rId3"/>
              </a:rPr>
              <a:t>Qwerty Social Networks Engine</a:t>
            </a:r>
            <a:r>
              <a:rPr lang="ru" sz="1000" dirty="0">
                <a:solidFill>
                  <a:srgbClr val="434343"/>
                </a:solidFill>
                <a:latin typeface="Nunito"/>
                <a:ea typeface="Nunito"/>
                <a:cs typeface="Nunito"/>
                <a:sym typeface="Nunito"/>
              </a:rPr>
              <a:t>, предназначенный для реализации распределенных высоконагруженных блог- платформ и социальных сетей. В декабре 2016 года на базе первой версии QSN стартовала международная блог-платформа </a:t>
            </a:r>
            <a:r>
              <a:rPr lang="ru" sz="1000" b="1" dirty="0">
                <a:solidFill>
                  <a:srgbClr val="434343"/>
                </a:solidFill>
                <a:latin typeface="Nunito"/>
                <a:ea typeface="Nunito"/>
                <a:cs typeface="Nunito"/>
                <a:sym typeface="Nunito"/>
              </a:rPr>
              <a:t>Qwerty.Blog – проект работающий на 47 языках мира, принимающий более полумиллиона посетителей в сутки</a:t>
            </a:r>
            <a:r>
              <a:rPr lang="ru" sz="1000" dirty="0">
                <a:solidFill>
                  <a:srgbClr val="434343"/>
                </a:solidFill>
                <a:latin typeface="Nunito"/>
                <a:ea typeface="Nunito"/>
                <a:cs typeface="Nunito"/>
                <a:sym typeface="Nunito"/>
              </a:rPr>
              <a:t>, регистрирующий сотни блогов ежедневно! Qwerty.blog конкурирует в Россиис известной платформой ЖЖ (LiveJournal).</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endParaRPr sz="1000" dirty="0">
              <a:solidFill>
                <a:srgbClr val="434343"/>
              </a:solidFill>
              <a:latin typeface="Nunito"/>
              <a:ea typeface="Nunito"/>
              <a:cs typeface="Nunito"/>
              <a:sym typeface="Nunito"/>
            </a:endParaRPr>
          </a:p>
        </p:txBody>
      </p:sp>
      <p:sp>
        <p:nvSpPr>
          <p:cNvPr id="175" name="Google Shape;175;p20"/>
          <p:cNvSpPr txBox="1"/>
          <p:nvPr/>
        </p:nvSpPr>
        <p:spPr>
          <a:xfrm>
            <a:off x="1322675" y="3318125"/>
            <a:ext cx="2115900" cy="6096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000" u="sng">
                <a:latin typeface="Nunito"/>
                <a:ea typeface="Nunito"/>
                <a:cs typeface="Nunito"/>
                <a:sym typeface="Nunito"/>
                <a:hlinkClick r:id="rId4"/>
              </a:rPr>
              <a:t>Qwerty.blog</a:t>
            </a:r>
            <a:r>
              <a:rPr lang="ru" sz="1000">
                <a:solidFill>
                  <a:srgbClr val="434343"/>
                </a:solidFill>
                <a:latin typeface="Nunito"/>
                <a:ea typeface="Nunito"/>
                <a:cs typeface="Nunito"/>
                <a:sym typeface="Nunito"/>
              </a:rPr>
              <a:t> – проект работающий на 47 языках мира</a:t>
            </a:r>
            <a:endParaRPr sz="1000" u="sng">
              <a:latin typeface="Nunito"/>
              <a:ea typeface="Nunito"/>
              <a:cs typeface="Nunito"/>
              <a:sym typeface="Nunito"/>
            </a:endParaRPr>
          </a:p>
        </p:txBody>
      </p:sp>
      <p:pic>
        <p:nvPicPr>
          <p:cNvPr id="176" name="Google Shape;176;p20"/>
          <p:cNvPicPr preferRelativeResize="0"/>
          <p:nvPr/>
        </p:nvPicPr>
        <p:blipFill>
          <a:blip r:embed="rId5">
            <a:alphaModFix/>
          </a:blip>
          <a:stretch>
            <a:fillRect/>
          </a:stretch>
        </p:blipFill>
        <p:spPr>
          <a:xfrm>
            <a:off x="3178948" y="1513373"/>
            <a:ext cx="436325" cy="422712"/>
          </a:xfrm>
          <a:prstGeom prst="rect">
            <a:avLst/>
          </a:prstGeom>
          <a:noFill/>
          <a:ln>
            <a:noFill/>
          </a:ln>
        </p:spPr>
      </p:pic>
      <p:pic>
        <p:nvPicPr>
          <p:cNvPr id="177" name="Google Shape;177;p20"/>
          <p:cNvPicPr preferRelativeResize="0"/>
          <p:nvPr/>
        </p:nvPicPr>
        <p:blipFill>
          <a:blip r:embed="rId6">
            <a:alphaModFix/>
          </a:blip>
          <a:stretch>
            <a:fillRect/>
          </a:stretch>
        </p:blipFill>
        <p:spPr>
          <a:xfrm>
            <a:off x="1409273" y="2916714"/>
            <a:ext cx="1482728" cy="476737"/>
          </a:xfrm>
          <a:prstGeom prst="rect">
            <a:avLst/>
          </a:prstGeom>
          <a:noFill/>
          <a:ln>
            <a:noFill/>
          </a:ln>
        </p:spPr>
      </p:pic>
      <p:sp>
        <p:nvSpPr>
          <p:cNvPr id="178" name="Google Shape;178;p20"/>
          <p:cNvSpPr/>
          <p:nvPr/>
        </p:nvSpPr>
        <p:spPr>
          <a:xfrm>
            <a:off x="567600" y="3737175"/>
            <a:ext cx="126900" cy="9150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0"/>
          <p:cNvSpPr/>
          <p:nvPr/>
        </p:nvSpPr>
        <p:spPr>
          <a:xfrm rot="5400000">
            <a:off x="961775" y="4131447"/>
            <a:ext cx="126900" cy="9150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0"/>
          <p:cNvSpPr/>
          <p:nvPr/>
        </p:nvSpPr>
        <p:spPr>
          <a:xfrm rot="-5400000">
            <a:off x="8055239" y="4131399"/>
            <a:ext cx="126900" cy="9150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0"/>
          <p:cNvSpPr/>
          <p:nvPr/>
        </p:nvSpPr>
        <p:spPr>
          <a:xfrm>
            <a:off x="8449511" y="3737224"/>
            <a:ext cx="126900" cy="9150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0"/>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08</a:t>
            </a:r>
            <a:endParaRPr sz="900">
              <a:latin typeface="Nunito"/>
              <a:ea typeface="Nunito"/>
              <a:cs typeface="Nunito"/>
              <a:sym typeface="Nunito"/>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1"/>
          <p:cNvSpPr txBox="1"/>
          <p:nvPr/>
        </p:nvSpPr>
        <p:spPr>
          <a:xfrm>
            <a:off x="3758475" y="840699"/>
            <a:ext cx="4147200" cy="3618089"/>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В России Qwerty Networks зарегистрирована в реестре Роскомнадзора за No 77-17-006949. В октябре 2017 года на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базе QSN стартовала социальная сеть для владельцев сайтов,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в которую входит система веб- аналитики (расширенная аналитика посещаемости веб-ресурсов с детализацией не только по географии посетителей, но и по интернет-провайдерам), а также функциональность создания коротких ссылок, Сервис безопасных сделок.</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r>
              <a:rPr lang="ru" sz="1000" dirty="0">
                <a:solidFill>
                  <a:srgbClr val="434343"/>
                </a:solidFill>
                <a:latin typeface="Nunito"/>
                <a:ea typeface="Nunito"/>
                <a:cs typeface="Nunito"/>
                <a:sym typeface="Nunito"/>
              </a:rPr>
              <a:t>В декабре 2018 стартовала первая международная социальная сеть для владельцев животных, ветеринаров, заводчиков и клубов </a:t>
            </a:r>
            <a:r>
              <a:rPr lang="ru" sz="1000" u="sng" dirty="0">
                <a:solidFill>
                  <a:schemeClr val="dk1"/>
                </a:solidFill>
                <a:latin typeface="Nunito"/>
                <a:ea typeface="Nunito"/>
                <a:cs typeface="Nunito"/>
                <a:sym typeface="Nunito"/>
                <a:hlinkClick r:id="rId3"/>
              </a:rPr>
              <a:t>Vetweorld</a:t>
            </a:r>
            <a:r>
              <a:rPr lang="ru" sz="1000" dirty="0">
                <a:solidFill>
                  <a:srgbClr val="434343"/>
                </a:solidFill>
                <a:latin typeface="Nunito"/>
                <a:ea typeface="Nunito"/>
                <a:cs typeface="Nunito"/>
                <a:sym typeface="Nunito"/>
              </a:rPr>
              <a:t>, а в 2020 году международная бизнес-социальная сеть </a:t>
            </a:r>
            <a:r>
              <a:rPr lang="ru" sz="1000" u="sng" dirty="0">
                <a:solidFill>
                  <a:schemeClr val="dk1"/>
                </a:solidFill>
                <a:latin typeface="Nunito"/>
                <a:ea typeface="Nunito"/>
                <a:cs typeface="Nunito"/>
                <a:sym typeface="Nunito"/>
                <a:hlinkClick r:id="rId4"/>
              </a:rPr>
              <a:t>b2bingo.com</a:t>
            </a:r>
            <a:r>
              <a:rPr lang="ru" sz="1000" dirty="0">
                <a:solidFill>
                  <a:srgbClr val="434343"/>
                </a:solidFill>
                <a:latin typeface="Nunito"/>
                <a:ea typeface="Nunito"/>
                <a:cs typeface="Nunito"/>
                <a:sym typeface="Nunito"/>
              </a:rPr>
              <a:t>. Кроме того, мы разрабатываем системы проведения юнит-тестов, а также серверной защиты. Некоторые наши решения в области информационной безопасности (например, сервис высоко-нагруженного тестирования проектов </a:t>
            </a:r>
            <a:r>
              <a:rPr lang="ru" sz="1000" u="sng" dirty="0">
                <a:solidFill>
                  <a:schemeClr val="dk1"/>
                </a:solidFill>
                <a:latin typeface="Nunito"/>
                <a:ea typeface="Nunito"/>
                <a:cs typeface="Nunito"/>
                <a:sym typeface="Nunito"/>
                <a:hlinkClick r:id="rId5"/>
              </a:rPr>
              <a:t>TestDDOS.com</a:t>
            </a:r>
            <a:r>
              <a:rPr lang="ru" sz="1000" dirty="0">
                <a:solidFill>
                  <a:srgbClr val="434343"/>
                </a:solidFill>
                <a:latin typeface="Nunito"/>
                <a:ea typeface="Nunito"/>
                <a:cs typeface="Nunito"/>
                <a:sym typeface="Nunito"/>
              </a:rPr>
              <a:t>) используются многими крупными IT-компаниями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и разработчиками веб-проектов!</a:t>
            </a:r>
            <a:endParaRPr sz="1000" dirty="0">
              <a:solidFill>
                <a:srgbClr val="434343"/>
              </a:solidFill>
              <a:latin typeface="Nunito"/>
              <a:ea typeface="Nunito"/>
              <a:cs typeface="Nunito"/>
              <a:sym typeface="Nunito"/>
            </a:endParaRPr>
          </a:p>
        </p:txBody>
      </p:sp>
      <p:sp>
        <p:nvSpPr>
          <p:cNvPr id="188" name="Google Shape;188;p21"/>
          <p:cNvSpPr/>
          <p:nvPr/>
        </p:nvSpPr>
        <p:spPr>
          <a:xfrm>
            <a:off x="567600" y="3737175"/>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1"/>
          <p:cNvSpPr/>
          <p:nvPr/>
        </p:nvSpPr>
        <p:spPr>
          <a:xfrm rot="5400000">
            <a:off x="961775" y="4131447"/>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1"/>
          <p:cNvSpPr/>
          <p:nvPr/>
        </p:nvSpPr>
        <p:spPr>
          <a:xfrm rot="-5400000">
            <a:off x="8055239" y="41313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1"/>
          <p:cNvSpPr/>
          <p:nvPr/>
        </p:nvSpPr>
        <p:spPr>
          <a:xfrm>
            <a:off x="8449511" y="3737224"/>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21"/>
          <p:cNvSpPr txBox="1"/>
          <p:nvPr/>
        </p:nvSpPr>
        <p:spPr>
          <a:xfrm>
            <a:off x="1322675" y="1866925"/>
            <a:ext cx="2115900" cy="6096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000" u="sng">
                <a:solidFill>
                  <a:schemeClr val="dk1"/>
                </a:solidFill>
                <a:latin typeface="Nunito"/>
                <a:ea typeface="Nunito"/>
                <a:cs typeface="Nunito"/>
                <a:sym typeface="Nunito"/>
                <a:hlinkClick r:id="rId6"/>
              </a:rPr>
              <a:t>Vetworld.net</a:t>
            </a:r>
            <a:r>
              <a:rPr lang="ru" sz="1000">
                <a:solidFill>
                  <a:srgbClr val="434343"/>
                </a:solidFill>
                <a:latin typeface="Nunito"/>
                <a:ea typeface="Nunito"/>
                <a:cs typeface="Nunito"/>
                <a:sym typeface="Nunito"/>
              </a:rPr>
              <a:t> – социальная сеть</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для любителей животных</a:t>
            </a:r>
            <a:endParaRPr sz="1000">
              <a:solidFill>
                <a:srgbClr val="434343"/>
              </a:solidFill>
              <a:latin typeface="Nunito"/>
              <a:ea typeface="Nunito"/>
              <a:cs typeface="Nunito"/>
              <a:sym typeface="Nunito"/>
            </a:endParaRPr>
          </a:p>
        </p:txBody>
      </p:sp>
      <p:pic>
        <p:nvPicPr>
          <p:cNvPr id="193" name="Google Shape;193;p21"/>
          <p:cNvPicPr preferRelativeResize="0"/>
          <p:nvPr/>
        </p:nvPicPr>
        <p:blipFill>
          <a:blip r:embed="rId7">
            <a:alphaModFix/>
          </a:blip>
          <a:stretch>
            <a:fillRect/>
          </a:stretch>
        </p:blipFill>
        <p:spPr>
          <a:xfrm>
            <a:off x="1339125" y="1628348"/>
            <a:ext cx="1870800" cy="329575"/>
          </a:xfrm>
          <a:prstGeom prst="rect">
            <a:avLst/>
          </a:prstGeom>
          <a:noFill/>
          <a:ln>
            <a:noFill/>
          </a:ln>
        </p:spPr>
      </p:pic>
      <p:sp>
        <p:nvSpPr>
          <p:cNvPr id="194" name="Google Shape;194;p21"/>
          <p:cNvSpPr txBox="1"/>
          <p:nvPr/>
        </p:nvSpPr>
        <p:spPr>
          <a:xfrm>
            <a:off x="1322675" y="3557813"/>
            <a:ext cx="2115900" cy="6096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000" u="sng">
                <a:solidFill>
                  <a:schemeClr val="dk1"/>
                </a:solidFill>
                <a:latin typeface="Nunito"/>
                <a:ea typeface="Nunito"/>
                <a:cs typeface="Nunito"/>
                <a:sym typeface="Nunito"/>
                <a:hlinkClick r:id="rId8"/>
              </a:rPr>
              <a:t>B2bingo.com</a:t>
            </a:r>
            <a:r>
              <a:rPr lang="ru" sz="1000">
                <a:solidFill>
                  <a:srgbClr val="434343"/>
                </a:solidFill>
                <a:latin typeface="Nunito"/>
                <a:ea typeface="Nunito"/>
                <a:cs typeface="Nunito"/>
                <a:sym typeface="Nunito"/>
              </a:rPr>
              <a:t> – международная бизнес социальная сеть</a:t>
            </a:r>
            <a:endParaRPr sz="1000">
              <a:solidFill>
                <a:srgbClr val="434343"/>
              </a:solidFill>
              <a:latin typeface="Nunito"/>
              <a:ea typeface="Nunito"/>
              <a:cs typeface="Nunito"/>
              <a:sym typeface="Nunito"/>
            </a:endParaRPr>
          </a:p>
        </p:txBody>
      </p:sp>
      <p:pic>
        <p:nvPicPr>
          <p:cNvPr id="195" name="Google Shape;195;p21"/>
          <p:cNvPicPr preferRelativeResize="0"/>
          <p:nvPr/>
        </p:nvPicPr>
        <p:blipFill>
          <a:blip r:embed="rId9">
            <a:alphaModFix/>
          </a:blip>
          <a:stretch>
            <a:fillRect/>
          </a:stretch>
        </p:blipFill>
        <p:spPr>
          <a:xfrm>
            <a:off x="1310550" y="3315675"/>
            <a:ext cx="1480275" cy="389550"/>
          </a:xfrm>
          <a:prstGeom prst="rect">
            <a:avLst/>
          </a:prstGeom>
          <a:noFill/>
          <a:ln>
            <a:noFill/>
          </a:ln>
        </p:spPr>
      </p:pic>
      <p:sp>
        <p:nvSpPr>
          <p:cNvPr id="196" name="Google Shape;196;p21"/>
          <p:cNvSpPr/>
          <p:nvPr/>
        </p:nvSpPr>
        <p:spPr>
          <a:xfrm rot="10800000">
            <a:off x="8449511" y="567822"/>
            <a:ext cx="126900" cy="9150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1"/>
          <p:cNvSpPr/>
          <p:nvPr/>
        </p:nvSpPr>
        <p:spPr>
          <a:xfrm rot="-5400000">
            <a:off x="8055336" y="173550"/>
            <a:ext cx="126900" cy="9150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1"/>
          <p:cNvSpPr/>
          <p:nvPr/>
        </p:nvSpPr>
        <p:spPr>
          <a:xfrm rot="5400000">
            <a:off x="961872" y="173599"/>
            <a:ext cx="126900" cy="9150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1"/>
          <p:cNvSpPr/>
          <p:nvPr/>
        </p:nvSpPr>
        <p:spPr>
          <a:xfrm rot="10800000">
            <a:off x="567600" y="567774"/>
            <a:ext cx="126900" cy="9150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21"/>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09</a:t>
            </a:r>
            <a:endParaRPr sz="900">
              <a:latin typeface="Nunito"/>
              <a:ea typeface="Nunito"/>
              <a:cs typeface="Nunito"/>
              <a:sym typeface="Nunito"/>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2"/>
          <p:cNvSpPr txBox="1"/>
          <p:nvPr/>
        </p:nvSpPr>
        <p:spPr>
          <a:xfrm>
            <a:off x="996225" y="1095375"/>
            <a:ext cx="4204500" cy="3703048"/>
          </a:xfrm>
          <a:prstGeom prst="rect">
            <a:avLst/>
          </a:prstGeom>
          <a:noFill/>
          <a:ln>
            <a:noFill/>
          </a:ln>
        </p:spPr>
        <p:txBody>
          <a:bodyPr spcFirstLastPara="1" wrap="square" lIns="91425" tIns="91425" rIns="91425" bIns="91425" anchor="t" anchorCtr="0">
            <a:noAutofit/>
          </a:bodyPr>
          <a:lstStyle/>
          <a:p>
            <a:pPr marL="171450" lvl="0" indent="-171450" algn="l" rtl="0">
              <a:lnSpc>
                <a:spcPct val="115000"/>
              </a:lnSpc>
              <a:spcBef>
                <a:spcPts val="1200"/>
              </a:spcBef>
              <a:spcAft>
                <a:spcPts val="0"/>
              </a:spcAft>
              <a:buFont typeface="Arial" panose="020B0604020202020204" pitchFamily="34" charset="0"/>
              <a:buChar char="•"/>
            </a:pPr>
            <a:r>
              <a:rPr lang="ru" sz="1000" dirty="0">
                <a:solidFill>
                  <a:srgbClr val="434343"/>
                </a:solidFill>
                <a:latin typeface="Nunito"/>
                <a:ea typeface="Nunito"/>
                <a:cs typeface="Nunito"/>
                <a:sym typeface="Nunito"/>
              </a:rPr>
              <a:t>Проприетарный мессенджер Qwerty AI Messenger (безопасный,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с защитой от блокировок в странах с низким уровнем демократий, с искусственным интеллектом);</a:t>
            </a:r>
            <a:endParaRPr lang="en-US" sz="1000" dirty="0">
              <a:solidFill>
                <a:srgbClr val="434343"/>
              </a:solidFill>
              <a:latin typeface="Nunito"/>
              <a:ea typeface="Nunito"/>
              <a:cs typeface="Nunito"/>
              <a:sym typeface="Nunito"/>
            </a:endParaRPr>
          </a:p>
          <a:p>
            <a:pPr marL="171450" lvl="0" indent="-171450" algn="l" rtl="0">
              <a:lnSpc>
                <a:spcPct val="115000"/>
              </a:lnSpc>
              <a:spcBef>
                <a:spcPts val="1200"/>
              </a:spcBef>
              <a:spcAft>
                <a:spcPts val="0"/>
              </a:spcAft>
              <a:buFont typeface="Arial" panose="020B0604020202020204" pitchFamily="34" charset="0"/>
              <a:buChar char="•"/>
            </a:pPr>
            <a:r>
              <a:rPr lang="ru" sz="1000" dirty="0">
                <a:solidFill>
                  <a:srgbClr val="434343"/>
                </a:solidFill>
                <a:latin typeface="Nunito"/>
                <a:ea typeface="Nunito"/>
                <a:cs typeface="Nunito"/>
                <a:sym typeface="Nunito"/>
              </a:rPr>
              <a:t>Социальная сеть SocialFB для футбольных болельщиков во всем мире, которая объединит службы по продаже билетов, а также будет предоставлять болельщикам преференции при аренде отелей, автотранспорта, а также авиа-перелетов в места проведения футбольных матчей.</a:t>
            </a:r>
            <a:endParaRPr lang="en-US" sz="1000" dirty="0">
              <a:solidFill>
                <a:srgbClr val="434343"/>
              </a:solidFill>
              <a:latin typeface="Nunito"/>
              <a:ea typeface="Nunito"/>
              <a:cs typeface="Nunito"/>
              <a:sym typeface="Nunito"/>
            </a:endParaRPr>
          </a:p>
          <a:p>
            <a:pPr marL="171450" lvl="0" indent="-171450" algn="l" rtl="0">
              <a:lnSpc>
                <a:spcPct val="115000"/>
              </a:lnSpc>
              <a:spcBef>
                <a:spcPts val="1200"/>
              </a:spcBef>
              <a:spcAft>
                <a:spcPts val="0"/>
              </a:spcAft>
              <a:buFont typeface="Arial" panose="020B0604020202020204" pitchFamily="34" charset="0"/>
              <a:buChar char="•"/>
            </a:pPr>
            <a:r>
              <a:rPr lang="ru" sz="1000" dirty="0">
                <a:solidFill>
                  <a:srgbClr val="434343"/>
                </a:solidFill>
                <a:latin typeface="Nunito"/>
                <a:ea typeface="Nunito"/>
                <a:cs typeface="Nunito"/>
                <a:sym typeface="Nunito"/>
              </a:rPr>
              <a:t>Социальная сеть FitnessFaces для любителей ЗОЖ, фитнеса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и спорта (запланирована также интеграция с мобильными фитнес-приложениями FitRunner и прочими).</a:t>
            </a:r>
            <a:endParaRPr lang="en-US" sz="1000" dirty="0">
              <a:solidFill>
                <a:srgbClr val="434343"/>
              </a:solidFill>
              <a:latin typeface="Nunito"/>
              <a:ea typeface="Nunito"/>
              <a:cs typeface="Nunito"/>
              <a:sym typeface="Nunito"/>
            </a:endParaRPr>
          </a:p>
          <a:p>
            <a:pPr marL="171450" lvl="0" indent="-171450" algn="l" rtl="0">
              <a:lnSpc>
                <a:spcPct val="115000"/>
              </a:lnSpc>
              <a:spcBef>
                <a:spcPts val="1200"/>
              </a:spcBef>
              <a:spcAft>
                <a:spcPts val="0"/>
              </a:spcAft>
              <a:buFont typeface="Arial" panose="020B0604020202020204" pitchFamily="34" charset="0"/>
              <a:buChar char="•"/>
            </a:pPr>
            <a:r>
              <a:rPr lang="ru" sz="1000" dirty="0">
                <a:solidFill>
                  <a:srgbClr val="434343"/>
                </a:solidFill>
                <a:latin typeface="Nunito"/>
                <a:ea typeface="Nunito"/>
                <a:cs typeface="Nunito"/>
                <a:sym typeface="Nunito"/>
              </a:rPr>
              <a:t>Безопасная социальная сеть «Школьники» с авторизацией через с нотификациями и системой уведомлений об опасностях, а также мероприятиях, системой психологической помощи в режиме онлайн.</a:t>
            </a:r>
            <a:endParaRPr lang="en-US" sz="1000" dirty="0">
              <a:solidFill>
                <a:srgbClr val="434343"/>
              </a:solidFill>
              <a:latin typeface="Nunito"/>
              <a:ea typeface="Nunito"/>
              <a:cs typeface="Nunito"/>
              <a:sym typeface="Nunito"/>
            </a:endParaRPr>
          </a:p>
          <a:p>
            <a:pPr marL="171450" lvl="0" indent="-171450" algn="l" rtl="0">
              <a:lnSpc>
                <a:spcPct val="115000"/>
              </a:lnSpc>
              <a:spcBef>
                <a:spcPts val="1200"/>
              </a:spcBef>
              <a:spcAft>
                <a:spcPts val="0"/>
              </a:spcAft>
              <a:buFont typeface="Arial" panose="020B0604020202020204" pitchFamily="34" charset="0"/>
              <a:buChar char="•"/>
            </a:pPr>
            <a:r>
              <a:rPr lang="ru" sz="1000" dirty="0">
                <a:solidFill>
                  <a:srgbClr val="434343"/>
                </a:solidFill>
                <a:latin typeface="Nunito"/>
                <a:ea typeface="Nunito"/>
                <a:cs typeface="Nunito"/>
                <a:sym typeface="Nunito"/>
              </a:rPr>
              <a:t>Международная социальная медицинская сеть </a:t>
            </a:r>
            <a:r>
              <a:rPr lang="en-US" sz="1000" dirty="0" err="1">
                <a:solidFill>
                  <a:srgbClr val="434343"/>
                </a:solidFill>
                <a:latin typeface="Nunito"/>
                <a:ea typeface="Nunito"/>
                <a:cs typeface="Nunito"/>
                <a:sym typeface="Nunito"/>
              </a:rPr>
              <a:t>SocMedical</a:t>
            </a:r>
            <a:endParaRPr lang="en-US" sz="1000" dirty="0">
              <a:solidFill>
                <a:srgbClr val="434343"/>
              </a:solidFill>
              <a:latin typeface="Nunito"/>
              <a:ea typeface="Nunito"/>
              <a:cs typeface="Nunito"/>
              <a:sym typeface="Nunito"/>
            </a:endParaRPr>
          </a:p>
        </p:txBody>
      </p:sp>
      <p:sp>
        <p:nvSpPr>
          <p:cNvPr id="206" name="Google Shape;206;p22"/>
          <p:cNvSpPr txBox="1"/>
          <p:nvPr/>
        </p:nvSpPr>
        <p:spPr>
          <a:xfrm>
            <a:off x="5505450" y="1095375"/>
            <a:ext cx="2661300" cy="3019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000" dirty="0">
                <a:solidFill>
                  <a:srgbClr val="434343"/>
                </a:solidFill>
                <a:latin typeface="Nunito"/>
                <a:ea typeface="Nunito"/>
                <a:cs typeface="Nunito"/>
                <a:sym typeface="Nunito"/>
              </a:rPr>
              <a:t>Ряд проектов (таких, как SocialFB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и FitnessFaces) будут входить в единую сеть Qwerty Networks – предполагается объединение комьюнити этих социальных сетей, единую OAuth-авторизацию. Если говорить о высоконагруженных веб-решениях, то в процессе разработки мы уделяем максимально внимание интерфейсам и юзабилити, формируя фокус-группы для оценки работоспособности интерфейсов. При этом, мы разрабатываем мокапы, и только затем прибегаем к услугам дизайнеров. Примеры мокапа нашей компании, созданного при разработке мобильного приложения сервиса DoDo.</a:t>
            </a:r>
            <a:endParaRPr sz="1000" dirty="0">
              <a:solidFill>
                <a:srgbClr val="434343"/>
              </a:solidFill>
              <a:latin typeface="Nunito"/>
              <a:ea typeface="Nunito"/>
              <a:cs typeface="Nunito"/>
              <a:sym typeface="Nunito"/>
            </a:endParaRPr>
          </a:p>
        </p:txBody>
      </p:sp>
      <p:sp>
        <p:nvSpPr>
          <p:cNvPr id="207" name="Google Shape;207;p22"/>
          <p:cNvSpPr txBox="1"/>
          <p:nvPr/>
        </p:nvSpPr>
        <p:spPr>
          <a:xfrm>
            <a:off x="662850" y="681900"/>
            <a:ext cx="7704000" cy="40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b="1">
                <a:latin typeface="Montserrat"/>
                <a:ea typeface="Montserrat"/>
                <a:cs typeface="Montserrat"/>
                <a:sym typeface="Montserrat"/>
              </a:rPr>
              <a:t>В настоящее время на базе QSN дополнительно разрабатываются:</a:t>
            </a:r>
            <a:endParaRPr b="1">
              <a:latin typeface="Montserrat"/>
              <a:ea typeface="Montserrat"/>
              <a:cs typeface="Montserrat"/>
              <a:sym typeface="Montserrat"/>
            </a:endParaRPr>
          </a:p>
        </p:txBody>
      </p:sp>
      <p:sp>
        <p:nvSpPr>
          <p:cNvPr id="212" name="Google Shape;212;p22"/>
          <p:cNvSpPr txBox="1"/>
          <p:nvPr/>
        </p:nvSpPr>
        <p:spPr>
          <a:xfrm>
            <a:off x="5505450" y="3952875"/>
            <a:ext cx="2661300" cy="409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000" u="sng">
                <a:solidFill>
                  <a:schemeClr val="dk1"/>
                </a:solidFill>
                <a:latin typeface="Nunito"/>
                <a:ea typeface="Nunito"/>
                <a:cs typeface="Nunito"/>
                <a:sym typeface="Nunito"/>
                <a:hlinkClick r:id="rId3"/>
              </a:rPr>
              <a:t>Прототип приложения сервис DoDo</a:t>
            </a:r>
            <a:endParaRPr sz="1000">
              <a:solidFill>
                <a:schemeClr val="dk1"/>
              </a:solidFill>
              <a:latin typeface="Nunito"/>
              <a:ea typeface="Nunito"/>
              <a:cs typeface="Nunito"/>
              <a:sym typeface="Nunito"/>
            </a:endParaRPr>
          </a:p>
        </p:txBody>
      </p:sp>
      <p:sp>
        <p:nvSpPr>
          <p:cNvPr id="213" name="Google Shape;213;p22"/>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10</a:t>
            </a:r>
            <a:endParaRPr sz="900">
              <a:latin typeface="Nunito"/>
              <a:ea typeface="Nunito"/>
              <a:cs typeface="Nunito"/>
              <a:sym typeface="Nunito"/>
            </a:endParaRPr>
          </a:p>
        </p:txBody>
      </p:sp>
      <p:sp>
        <p:nvSpPr>
          <p:cNvPr id="214" name="Google Shape;214;p22"/>
          <p:cNvSpPr/>
          <p:nvPr/>
        </p:nvSpPr>
        <p:spPr>
          <a:xfrm rot="10800000">
            <a:off x="9017100" y="238"/>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2"/>
          <p:cNvSpPr/>
          <p:nvPr/>
        </p:nvSpPr>
        <p:spPr>
          <a:xfrm rot="5400000">
            <a:off x="4503825" y="-450360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2"/>
          <p:cNvSpPr/>
          <p:nvPr/>
        </p:nvSpPr>
        <p:spPr>
          <a:xfrm rot="10800000">
            <a:off x="0" y="174"/>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2"/>
          <p:cNvSpPr/>
          <p:nvPr/>
        </p:nvSpPr>
        <p:spPr>
          <a:xfrm rot="5400000">
            <a:off x="4508550" y="51285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3"/>
          <p:cNvSpPr txBox="1"/>
          <p:nvPr/>
        </p:nvSpPr>
        <p:spPr>
          <a:xfrm>
            <a:off x="996225" y="914400"/>
            <a:ext cx="3414000" cy="3614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a:solidFill>
                  <a:srgbClr val="434343"/>
                </a:solidFill>
                <a:latin typeface="Nunito"/>
                <a:ea typeface="Nunito"/>
                <a:cs typeface="Nunito"/>
                <a:sym typeface="Nunito"/>
              </a:rPr>
              <a:t>Встроенная поддержка 40+ языков и инструментов коррекции для переводчиков, автоматическое определение языка новых пользователей </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с возможностью последующей настройки, переводы </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«на лету» публикаций и комментариев пользователей, а также другого контента;</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a:solidFill>
                  <a:srgbClr val="434343"/>
                </a:solidFill>
                <a:latin typeface="Nunito"/>
                <a:ea typeface="Nunito"/>
                <a:cs typeface="Nunito"/>
                <a:sym typeface="Nunito"/>
              </a:rPr>
              <a:t>Файловое облако Qwerty Networks – возможность хранения и настройки доступов к файлам для пользователей - фактически, даем возможности а-ля Гугл-драйв по хранению и доступам + возможность обмена файлами, их прикреплению к публикациям или прочим объектам - это крайне важно, т.к. социальные сети и сложные порталы являются, по-сути, контенто-генераторами;</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a:solidFill>
                  <a:srgbClr val="434343"/>
                </a:solidFill>
                <a:latin typeface="Nunito"/>
                <a:ea typeface="Nunito"/>
                <a:cs typeface="Nunito"/>
                <a:sym typeface="Nunito"/>
              </a:rPr>
              <a:t>Системы выставления счетов и контроля платежей, интегрированные с сервисами уведомлений, сбор </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и отображение статистик и прочее.;</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endParaRPr sz="1000">
              <a:solidFill>
                <a:srgbClr val="434343"/>
              </a:solidFill>
              <a:latin typeface="Nunito"/>
              <a:ea typeface="Nunito"/>
              <a:cs typeface="Nunito"/>
              <a:sym typeface="Nunito"/>
            </a:endParaRPr>
          </a:p>
        </p:txBody>
      </p:sp>
      <p:sp>
        <p:nvSpPr>
          <p:cNvPr id="223" name="Google Shape;223;p23"/>
          <p:cNvSpPr txBox="1"/>
          <p:nvPr/>
        </p:nvSpPr>
        <p:spPr>
          <a:xfrm>
            <a:off x="662850" y="624750"/>
            <a:ext cx="7704000" cy="40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b="1">
                <a:latin typeface="Montserrat"/>
                <a:ea typeface="Montserrat"/>
                <a:cs typeface="Montserrat"/>
                <a:sym typeface="Montserrat"/>
              </a:rPr>
              <a:t>Возможности платформы QSNE</a:t>
            </a:r>
            <a:endParaRPr b="1">
              <a:latin typeface="Montserrat"/>
              <a:ea typeface="Montserrat"/>
              <a:cs typeface="Montserrat"/>
              <a:sym typeface="Montserrat"/>
            </a:endParaRPr>
          </a:p>
        </p:txBody>
      </p:sp>
      <p:pic>
        <p:nvPicPr>
          <p:cNvPr id="224" name="Google Shape;224;p23"/>
          <p:cNvPicPr preferRelativeResize="0"/>
          <p:nvPr/>
        </p:nvPicPr>
        <p:blipFill>
          <a:blip r:embed="rId3">
            <a:alphaModFix/>
          </a:blip>
          <a:stretch>
            <a:fillRect/>
          </a:stretch>
        </p:blipFill>
        <p:spPr>
          <a:xfrm>
            <a:off x="739050" y="1135005"/>
            <a:ext cx="190425" cy="210470"/>
          </a:xfrm>
          <a:prstGeom prst="rect">
            <a:avLst/>
          </a:prstGeom>
          <a:noFill/>
          <a:ln>
            <a:noFill/>
          </a:ln>
        </p:spPr>
      </p:pic>
      <p:pic>
        <p:nvPicPr>
          <p:cNvPr id="225" name="Google Shape;225;p23"/>
          <p:cNvPicPr preferRelativeResize="0"/>
          <p:nvPr/>
        </p:nvPicPr>
        <p:blipFill>
          <a:blip r:embed="rId3">
            <a:alphaModFix/>
          </a:blip>
          <a:stretch>
            <a:fillRect/>
          </a:stretch>
        </p:blipFill>
        <p:spPr>
          <a:xfrm>
            <a:off x="739050" y="2325643"/>
            <a:ext cx="190425" cy="210470"/>
          </a:xfrm>
          <a:prstGeom prst="rect">
            <a:avLst/>
          </a:prstGeom>
          <a:noFill/>
          <a:ln>
            <a:noFill/>
          </a:ln>
        </p:spPr>
      </p:pic>
      <p:pic>
        <p:nvPicPr>
          <p:cNvPr id="226" name="Google Shape;226;p23"/>
          <p:cNvPicPr preferRelativeResize="0"/>
          <p:nvPr/>
        </p:nvPicPr>
        <p:blipFill>
          <a:blip r:embed="rId3">
            <a:alphaModFix/>
          </a:blip>
          <a:stretch>
            <a:fillRect/>
          </a:stretch>
        </p:blipFill>
        <p:spPr>
          <a:xfrm>
            <a:off x="739050" y="3837055"/>
            <a:ext cx="190425" cy="210470"/>
          </a:xfrm>
          <a:prstGeom prst="rect">
            <a:avLst/>
          </a:prstGeom>
          <a:noFill/>
          <a:ln>
            <a:noFill/>
          </a:ln>
        </p:spPr>
      </p:pic>
      <p:sp>
        <p:nvSpPr>
          <p:cNvPr id="227" name="Google Shape;227;p23"/>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11</a:t>
            </a:r>
            <a:endParaRPr sz="900">
              <a:latin typeface="Nunito"/>
              <a:ea typeface="Nunito"/>
              <a:cs typeface="Nunito"/>
              <a:sym typeface="Nunito"/>
            </a:endParaRPr>
          </a:p>
        </p:txBody>
      </p:sp>
      <p:sp>
        <p:nvSpPr>
          <p:cNvPr id="228" name="Google Shape;228;p23"/>
          <p:cNvSpPr/>
          <p:nvPr/>
        </p:nvSpPr>
        <p:spPr>
          <a:xfrm rot="10800000">
            <a:off x="9017100" y="238"/>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3"/>
          <p:cNvSpPr/>
          <p:nvPr/>
        </p:nvSpPr>
        <p:spPr>
          <a:xfrm rot="5400000">
            <a:off x="4503825" y="-450360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3"/>
          <p:cNvSpPr/>
          <p:nvPr/>
        </p:nvSpPr>
        <p:spPr>
          <a:xfrm rot="10800000">
            <a:off x="0" y="174"/>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3"/>
          <p:cNvSpPr/>
          <p:nvPr/>
        </p:nvSpPr>
        <p:spPr>
          <a:xfrm rot="5400000">
            <a:off x="4508550" y="51285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3"/>
          <p:cNvSpPr txBox="1"/>
          <p:nvPr/>
        </p:nvSpPr>
        <p:spPr>
          <a:xfrm>
            <a:off x="4952850" y="914400"/>
            <a:ext cx="3414000" cy="3614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a:solidFill>
                  <a:srgbClr val="434343"/>
                </a:solidFill>
                <a:latin typeface="Nunito"/>
                <a:ea typeface="Nunito"/>
                <a:cs typeface="Nunito"/>
                <a:sym typeface="Nunito"/>
              </a:rPr>
              <a:t>Функционал платежной системы – внутренняя биллинговая система на основе внутренней (виртуальной) или национальной валют – более сотни разных валют, расчеты кросс-курсов с учетом обменных процессинговых центров и курсов разных центробанков и платежных систем, хранение разных валют на балансах пользователей, использование национальных валют при платежах. QSNE определяет страну пользователя (с возможностью корректировки), выбирает для него валюту по-умолчанию и хранит средства в ней, более удобное решение – использование внутренней системы расчетов (как вариант, WMC - кредиты системы, приравненные к $0.01, либо других виртуальных </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либо децентрализованных средств расчетов);</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r>
              <a:rPr lang="ru" sz="1000">
                <a:solidFill>
                  <a:srgbClr val="434343"/>
                </a:solidFill>
                <a:latin typeface="Nunito"/>
                <a:ea typeface="Nunito"/>
                <a:cs typeface="Nunito"/>
                <a:sym typeface="Nunito"/>
              </a:rPr>
              <a:t>Искусственный интеллект Qwerty AI (возможности гибкие, в первую очередь «техническая поддержка пользователей» и «умное ранжирование публикаций»);</a:t>
            </a:r>
            <a:endParaRPr sz="1000">
              <a:solidFill>
                <a:srgbClr val="434343"/>
              </a:solidFill>
              <a:latin typeface="Nunito"/>
              <a:ea typeface="Nunito"/>
              <a:cs typeface="Nunito"/>
              <a:sym typeface="Nunito"/>
            </a:endParaRPr>
          </a:p>
        </p:txBody>
      </p:sp>
      <p:pic>
        <p:nvPicPr>
          <p:cNvPr id="233" name="Google Shape;233;p23"/>
          <p:cNvPicPr preferRelativeResize="0"/>
          <p:nvPr/>
        </p:nvPicPr>
        <p:blipFill>
          <a:blip r:embed="rId3">
            <a:alphaModFix/>
          </a:blip>
          <a:stretch>
            <a:fillRect/>
          </a:stretch>
        </p:blipFill>
        <p:spPr>
          <a:xfrm>
            <a:off x="4691925" y="3866555"/>
            <a:ext cx="190425" cy="210470"/>
          </a:xfrm>
          <a:prstGeom prst="rect">
            <a:avLst/>
          </a:prstGeom>
          <a:noFill/>
          <a:ln>
            <a:noFill/>
          </a:ln>
        </p:spPr>
      </p:pic>
      <p:pic>
        <p:nvPicPr>
          <p:cNvPr id="234" name="Google Shape;234;p23"/>
          <p:cNvPicPr preferRelativeResize="0"/>
          <p:nvPr/>
        </p:nvPicPr>
        <p:blipFill>
          <a:blip r:embed="rId3">
            <a:alphaModFix/>
          </a:blip>
          <a:stretch>
            <a:fillRect/>
          </a:stretch>
        </p:blipFill>
        <p:spPr>
          <a:xfrm>
            <a:off x="4691925" y="1135005"/>
            <a:ext cx="190425" cy="2104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4"/>
          <p:cNvSpPr txBox="1"/>
          <p:nvPr/>
        </p:nvSpPr>
        <p:spPr>
          <a:xfrm>
            <a:off x="996225" y="419100"/>
            <a:ext cx="3414000" cy="4080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Агрегация новостей с авторитетных источников (для каждого проекта определяем перечень "авторитетов");</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Системы смарт-контрактов и «безопасные сделки», внутренний арбитражный сервис; </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Системы защиты от ddos и других типов атак с автоматическим уведомлением провайдеров (кстати говоря, сервис testddos.comтакже принадлежит компании Qwerty Networks – с помощью данного сервиса тестируют нагрузоустойчивость многие крупные площадки), как и некоторые решения по защите от атак;</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Система защиты учетных записей от брутфорса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и подбора паролей, протоколирование разрешений, система двойных авторизаций (системе безопасности платформы QSNE уделяется максимум внимания); </a:t>
            </a:r>
            <a:br>
              <a:rPr lang="ru" sz="1000" dirty="0">
                <a:solidFill>
                  <a:srgbClr val="434343"/>
                </a:solidFill>
                <a:latin typeface="Nunito"/>
                <a:ea typeface="Nunito"/>
                <a:cs typeface="Nunito"/>
                <a:sym typeface="Nunito"/>
              </a:rPr>
            </a:b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Агрессивное кэширование данных (примерно, та же технология, что и у Facebook); </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r>
              <a:rPr lang="ru" sz="1000" dirty="0">
                <a:solidFill>
                  <a:srgbClr val="434343"/>
                </a:solidFill>
                <a:latin typeface="Nunito"/>
                <a:ea typeface="Nunito"/>
                <a:cs typeface="Nunito"/>
                <a:sym typeface="Nunito"/>
              </a:rPr>
              <a:t>Мощная многопоточная поисковая система; </a:t>
            </a:r>
            <a:endParaRPr sz="1000" dirty="0">
              <a:solidFill>
                <a:srgbClr val="434343"/>
              </a:solidFill>
              <a:latin typeface="Nunito"/>
              <a:ea typeface="Nunito"/>
              <a:cs typeface="Nunito"/>
              <a:sym typeface="Nunito"/>
            </a:endParaRPr>
          </a:p>
        </p:txBody>
      </p:sp>
      <p:pic>
        <p:nvPicPr>
          <p:cNvPr id="240" name="Google Shape;240;p24"/>
          <p:cNvPicPr preferRelativeResize="0"/>
          <p:nvPr/>
        </p:nvPicPr>
        <p:blipFill>
          <a:blip r:embed="rId3">
            <a:alphaModFix/>
          </a:blip>
          <a:stretch>
            <a:fillRect/>
          </a:stretch>
        </p:blipFill>
        <p:spPr>
          <a:xfrm>
            <a:off x="739050" y="639705"/>
            <a:ext cx="190425" cy="210470"/>
          </a:xfrm>
          <a:prstGeom prst="rect">
            <a:avLst/>
          </a:prstGeom>
          <a:noFill/>
          <a:ln>
            <a:noFill/>
          </a:ln>
        </p:spPr>
      </p:pic>
      <p:pic>
        <p:nvPicPr>
          <p:cNvPr id="241" name="Google Shape;241;p24"/>
          <p:cNvPicPr preferRelativeResize="0"/>
          <p:nvPr/>
        </p:nvPicPr>
        <p:blipFill>
          <a:blip r:embed="rId3">
            <a:alphaModFix/>
          </a:blip>
          <a:stretch>
            <a:fillRect/>
          </a:stretch>
        </p:blipFill>
        <p:spPr>
          <a:xfrm>
            <a:off x="739050" y="1265653"/>
            <a:ext cx="190425" cy="210470"/>
          </a:xfrm>
          <a:prstGeom prst="rect">
            <a:avLst/>
          </a:prstGeom>
          <a:noFill/>
          <a:ln>
            <a:noFill/>
          </a:ln>
        </p:spPr>
      </p:pic>
      <p:pic>
        <p:nvPicPr>
          <p:cNvPr id="242" name="Google Shape;242;p24"/>
          <p:cNvPicPr preferRelativeResize="0"/>
          <p:nvPr/>
        </p:nvPicPr>
        <p:blipFill>
          <a:blip r:embed="rId3">
            <a:alphaModFix/>
          </a:blip>
          <a:stretch>
            <a:fillRect/>
          </a:stretch>
        </p:blipFill>
        <p:spPr>
          <a:xfrm>
            <a:off x="739050" y="3211906"/>
            <a:ext cx="190425" cy="210470"/>
          </a:xfrm>
          <a:prstGeom prst="rect">
            <a:avLst/>
          </a:prstGeom>
          <a:noFill/>
          <a:ln>
            <a:noFill/>
          </a:ln>
        </p:spPr>
      </p:pic>
      <p:sp>
        <p:nvSpPr>
          <p:cNvPr id="243" name="Google Shape;243;p24"/>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12</a:t>
            </a:r>
            <a:endParaRPr sz="900">
              <a:latin typeface="Nunito"/>
              <a:ea typeface="Nunito"/>
              <a:cs typeface="Nunito"/>
              <a:sym typeface="Nunito"/>
            </a:endParaRPr>
          </a:p>
        </p:txBody>
      </p:sp>
      <p:sp>
        <p:nvSpPr>
          <p:cNvPr id="244" name="Google Shape;244;p24"/>
          <p:cNvSpPr/>
          <p:nvPr/>
        </p:nvSpPr>
        <p:spPr>
          <a:xfrm rot="10800000">
            <a:off x="9017100" y="238"/>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4"/>
          <p:cNvSpPr/>
          <p:nvPr/>
        </p:nvSpPr>
        <p:spPr>
          <a:xfrm rot="5400000">
            <a:off x="4503825" y="-450360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4"/>
          <p:cNvSpPr/>
          <p:nvPr/>
        </p:nvSpPr>
        <p:spPr>
          <a:xfrm rot="10800000">
            <a:off x="0" y="174"/>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4"/>
          <p:cNvSpPr/>
          <p:nvPr/>
        </p:nvSpPr>
        <p:spPr>
          <a:xfrm rot="5400000">
            <a:off x="4508550" y="51285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4"/>
          <p:cNvSpPr txBox="1"/>
          <p:nvPr/>
        </p:nvSpPr>
        <p:spPr>
          <a:xfrm>
            <a:off x="4952850" y="419100"/>
            <a:ext cx="3414000" cy="4080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a:solidFill>
                  <a:srgbClr val="434343"/>
                </a:solidFill>
                <a:latin typeface="Nunito"/>
                <a:ea typeface="Nunito"/>
                <a:cs typeface="Nunito"/>
                <a:sym typeface="Nunito"/>
              </a:rPr>
              <a:t>Возможности маркетплейса, автоматизации и логистики продаж, а также внутренний арбитраж сделок; </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a:solidFill>
                  <a:srgbClr val="434343"/>
                </a:solidFill>
                <a:latin typeface="Nunito"/>
                <a:ea typeface="Nunito"/>
                <a:cs typeface="Nunito"/>
                <a:sym typeface="Nunito"/>
              </a:rPr>
              <a:t>Очень мощный внутренний почтовый сервер для отправки сообщений и система автоматизации рассылок, включающая не только проверку валидности адресов, но и переполнения почтовых ящиков; </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a:solidFill>
                  <a:srgbClr val="434343"/>
                </a:solidFill>
                <a:latin typeface="Nunito"/>
                <a:ea typeface="Nunito"/>
                <a:cs typeface="Nunito"/>
                <a:sym typeface="Nunito"/>
              </a:rPr>
              <a:t>Модули взаимодействия с SMS-гейтами </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и телефонными службами;</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a:solidFill>
                  <a:srgbClr val="434343"/>
                </a:solidFill>
                <a:latin typeface="Nunito"/>
                <a:ea typeface="Nunito"/>
                <a:cs typeface="Nunito"/>
                <a:sym typeface="Nunito"/>
              </a:rPr>
              <a:t>Управляемые подписки на пользователей </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и сообщества, поиск и добавление друзей или подписка на них - в зависимости от пользовательских настроек; </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a:solidFill>
                  <a:srgbClr val="434343"/>
                </a:solidFill>
                <a:latin typeface="Nunito"/>
                <a:ea typeface="Nunito"/>
                <a:cs typeface="Nunito"/>
                <a:sym typeface="Nunito"/>
              </a:rPr>
              <a:t>Гибкие настройки конфиденциальности для пользователей и их публикаций; </a:t>
            </a:r>
            <a:endParaRPr sz="100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r>
              <a:rPr lang="ru" sz="1000">
                <a:solidFill>
                  <a:srgbClr val="434343"/>
                </a:solidFill>
                <a:latin typeface="Nunito"/>
                <a:ea typeface="Nunito"/>
                <a:cs typeface="Nunito"/>
                <a:sym typeface="Nunito"/>
              </a:rPr>
              <a:t>Создание сообществ (открытые и закрытые страницы, а также профессиональные и "по подписке");</a:t>
            </a:r>
            <a:endParaRPr sz="1000">
              <a:solidFill>
                <a:srgbClr val="434343"/>
              </a:solidFill>
              <a:latin typeface="Nunito"/>
              <a:ea typeface="Nunito"/>
              <a:cs typeface="Nunito"/>
              <a:sym typeface="Nunito"/>
            </a:endParaRPr>
          </a:p>
        </p:txBody>
      </p:sp>
      <p:pic>
        <p:nvPicPr>
          <p:cNvPr id="249" name="Google Shape;249;p24"/>
          <p:cNvPicPr preferRelativeResize="0"/>
          <p:nvPr/>
        </p:nvPicPr>
        <p:blipFill>
          <a:blip r:embed="rId3">
            <a:alphaModFix/>
          </a:blip>
          <a:stretch>
            <a:fillRect/>
          </a:stretch>
        </p:blipFill>
        <p:spPr>
          <a:xfrm>
            <a:off x="4691925" y="3650355"/>
            <a:ext cx="190425" cy="210470"/>
          </a:xfrm>
          <a:prstGeom prst="rect">
            <a:avLst/>
          </a:prstGeom>
          <a:noFill/>
          <a:ln>
            <a:noFill/>
          </a:ln>
        </p:spPr>
      </p:pic>
      <p:pic>
        <p:nvPicPr>
          <p:cNvPr id="250" name="Google Shape;250;p24"/>
          <p:cNvPicPr preferRelativeResize="0"/>
          <p:nvPr/>
        </p:nvPicPr>
        <p:blipFill>
          <a:blip r:embed="rId3">
            <a:alphaModFix/>
          </a:blip>
          <a:stretch>
            <a:fillRect/>
          </a:stretch>
        </p:blipFill>
        <p:spPr>
          <a:xfrm>
            <a:off x="4691925" y="639705"/>
            <a:ext cx="190425" cy="210470"/>
          </a:xfrm>
          <a:prstGeom prst="rect">
            <a:avLst/>
          </a:prstGeom>
          <a:noFill/>
          <a:ln>
            <a:noFill/>
          </a:ln>
        </p:spPr>
      </p:pic>
      <p:pic>
        <p:nvPicPr>
          <p:cNvPr id="251" name="Google Shape;251;p24"/>
          <p:cNvPicPr preferRelativeResize="0"/>
          <p:nvPr/>
        </p:nvPicPr>
        <p:blipFill>
          <a:blip r:embed="rId3">
            <a:alphaModFix/>
          </a:blip>
          <a:stretch>
            <a:fillRect/>
          </a:stretch>
        </p:blipFill>
        <p:spPr>
          <a:xfrm>
            <a:off x="739050" y="4033377"/>
            <a:ext cx="190425" cy="210470"/>
          </a:xfrm>
          <a:prstGeom prst="rect">
            <a:avLst/>
          </a:prstGeom>
          <a:noFill/>
          <a:ln>
            <a:noFill/>
          </a:ln>
        </p:spPr>
      </p:pic>
      <p:pic>
        <p:nvPicPr>
          <p:cNvPr id="252" name="Google Shape;252;p24"/>
          <p:cNvPicPr preferRelativeResize="0"/>
          <p:nvPr/>
        </p:nvPicPr>
        <p:blipFill>
          <a:blip r:embed="rId3">
            <a:alphaModFix/>
          </a:blip>
          <a:stretch>
            <a:fillRect/>
          </a:stretch>
        </p:blipFill>
        <p:spPr>
          <a:xfrm>
            <a:off x="739050" y="4594354"/>
            <a:ext cx="190425" cy="210470"/>
          </a:xfrm>
          <a:prstGeom prst="rect">
            <a:avLst/>
          </a:prstGeom>
          <a:noFill/>
          <a:ln>
            <a:noFill/>
          </a:ln>
        </p:spPr>
      </p:pic>
      <p:pic>
        <p:nvPicPr>
          <p:cNvPr id="253" name="Google Shape;253;p24"/>
          <p:cNvPicPr preferRelativeResize="0"/>
          <p:nvPr/>
        </p:nvPicPr>
        <p:blipFill>
          <a:blip r:embed="rId3">
            <a:alphaModFix/>
          </a:blip>
          <a:stretch>
            <a:fillRect/>
          </a:stretch>
        </p:blipFill>
        <p:spPr>
          <a:xfrm>
            <a:off x="739050" y="1829454"/>
            <a:ext cx="190425" cy="210470"/>
          </a:xfrm>
          <a:prstGeom prst="rect">
            <a:avLst/>
          </a:prstGeom>
          <a:noFill/>
          <a:ln>
            <a:noFill/>
          </a:ln>
        </p:spPr>
      </p:pic>
      <p:pic>
        <p:nvPicPr>
          <p:cNvPr id="254" name="Google Shape;254;p24"/>
          <p:cNvPicPr preferRelativeResize="0"/>
          <p:nvPr/>
        </p:nvPicPr>
        <p:blipFill>
          <a:blip r:embed="rId3">
            <a:alphaModFix/>
          </a:blip>
          <a:stretch>
            <a:fillRect/>
          </a:stretch>
        </p:blipFill>
        <p:spPr>
          <a:xfrm>
            <a:off x="4691925" y="4140855"/>
            <a:ext cx="190425" cy="210470"/>
          </a:xfrm>
          <a:prstGeom prst="rect">
            <a:avLst/>
          </a:prstGeom>
          <a:noFill/>
          <a:ln>
            <a:noFill/>
          </a:ln>
        </p:spPr>
      </p:pic>
      <p:pic>
        <p:nvPicPr>
          <p:cNvPr id="255" name="Google Shape;255;p24"/>
          <p:cNvPicPr preferRelativeResize="0"/>
          <p:nvPr/>
        </p:nvPicPr>
        <p:blipFill>
          <a:blip r:embed="rId3">
            <a:alphaModFix/>
          </a:blip>
          <a:stretch>
            <a:fillRect/>
          </a:stretch>
        </p:blipFill>
        <p:spPr>
          <a:xfrm>
            <a:off x="4691925" y="2809105"/>
            <a:ext cx="190425" cy="210470"/>
          </a:xfrm>
          <a:prstGeom prst="rect">
            <a:avLst/>
          </a:prstGeom>
          <a:noFill/>
          <a:ln>
            <a:noFill/>
          </a:ln>
        </p:spPr>
      </p:pic>
      <p:pic>
        <p:nvPicPr>
          <p:cNvPr id="256" name="Google Shape;256;p24"/>
          <p:cNvPicPr preferRelativeResize="0"/>
          <p:nvPr/>
        </p:nvPicPr>
        <p:blipFill>
          <a:blip r:embed="rId3">
            <a:alphaModFix/>
          </a:blip>
          <a:stretch>
            <a:fillRect/>
          </a:stretch>
        </p:blipFill>
        <p:spPr>
          <a:xfrm>
            <a:off x="4691925" y="2322205"/>
            <a:ext cx="190425" cy="210470"/>
          </a:xfrm>
          <a:prstGeom prst="rect">
            <a:avLst/>
          </a:prstGeom>
          <a:noFill/>
          <a:ln>
            <a:noFill/>
          </a:ln>
        </p:spPr>
      </p:pic>
      <p:pic>
        <p:nvPicPr>
          <p:cNvPr id="257" name="Google Shape;257;p24"/>
          <p:cNvPicPr preferRelativeResize="0"/>
          <p:nvPr/>
        </p:nvPicPr>
        <p:blipFill>
          <a:blip r:embed="rId3">
            <a:alphaModFix/>
          </a:blip>
          <a:stretch>
            <a:fillRect/>
          </a:stretch>
        </p:blipFill>
        <p:spPr>
          <a:xfrm>
            <a:off x="4691925" y="1315218"/>
            <a:ext cx="190425" cy="21047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5"/>
          <p:cNvSpPr txBox="1"/>
          <p:nvPr/>
        </p:nvSpPr>
        <p:spPr>
          <a:xfrm>
            <a:off x="996225" y="733425"/>
            <a:ext cx="3414000" cy="3666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Внутренний мессенджер (система мгновенных сообщений), интегрированный с QAIM,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с возможностями искусственного интеллекта; </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Антивирусная проверка опубликованного контента (SDK более 20и антивирусов), интеллектуальная премодерация;</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Сквозное тегирование любого контента и данных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в потоке информации;</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Собственная система обслуживания сокращения ссылок;</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Защита от ботов, парсинга, автоматизаций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(проверка действий пользователя);</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Инструменты SMM;</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0"/>
              </a:spcAft>
              <a:buNone/>
            </a:pPr>
            <a:r>
              <a:rPr lang="ru" sz="1000" dirty="0">
                <a:solidFill>
                  <a:srgbClr val="434343"/>
                </a:solidFill>
                <a:latin typeface="Nunito"/>
                <a:ea typeface="Nunito"/>
                <a:cs typeface="Nunito"/>
                <a:sym typeface="Nunito"/>
              </a:rPr>
              <a:t>И многое другое...</a:t>
            </a:r>
            <a:endParaRPr sz="1000" dirty="0">
              <a:solidFill>
                <a:srgbClr val="434343"/>
              </a:solidFill>
              <a:latin typeface="Nunito"/>
              <a:ea typeface="Nunito"/>
              <a:cs typeface="Nunito"/>
              <a:sym typeface="Nunito"/>
            </a:endParaRPr>
          </a:p>
          <a:p>
            <a:pPr marL="0" lvl="0" indent="0" algn="l" rtl="0">
              <a:lnSpc>
                <a:spcPct val="115000"/>
              </a:lnSpc>
              <a:spcBef>
                <a:spcPts val="1200"/>
              </a:spcBef>
              <a:spcAft>
                <a:spcPts val="1200"/>
              </a:spcAft>
              <a:buNone/>
            </a:pPr>
            <a:endParaRPr sz="1000" dirty="0">
              <a:solidFill>
                <a:srgbClr val="434343"/>
              </a:solidFill>
              <a:latin typeface="Nunito"/>
              <a:ea typeface="Nunito"/>
              <a:cs typeface="Nunito"/>
              <a:sym typeface="Nunito"/>
            </a:endParaRPr>
          </a:p>
        </p:txBody>
      </p:sp>
      <p:pic>
        <p:nvPicPr>
          <p:cNvPr id="263" name="Google Shape;263;p25"/>
          <p:cNvPicPr preferRelativeResize="0"/>
          <p:nvPr/>
        </p:nvPicPr>
        <p:blipFill>
          <a:blip r:embed="rId3">
            <a:alphaModFix/>
          </a:blip>
          <a:stretch>
            <a:fillRect/>
          </a:stretch>
        </p:blipFill>
        <p:spPr>
          <a:xfrm>
            <a:off x="739050" y="954030"/>
            <a:ext cx="190425" cy="210470"/>
          </a:xfrm>
          <a:prstGeom prst="rect">
            <a:avLst/>
          </a:prstGeom>
          <a:noFill/>
          <a:ln>
            <a:noFill/>
          </a:ln>
        </p:spPr>
      </p:pic>
      <p:pic>
        <p:nvPicPr>
          <p:cNvPr id="264" name="Google Shape;264;p25"/>
          <p:cNvPicPr preferRelativeResize="0"/>
          <p:nvPr/>
        </p:nvPicPr>
        <p:blipFill>
          <a:blip r:embed="rId3">
            <a:alphaModFix/>
          </a:blip>
          <a:stretch>
            <a:fillRect/>
          </a:stretch>
        </p:blipFill>
        <p:spPr>
          <a:xfrm>
            <a:off x="739050" y="1629543"/>
            <a:ext cx="190425" cy="210470"/>
          </a:xfrm>
          <a:prstGeom prst="rect">
            <a:avLst/>
          </a:prstGeom>
          <a:noFill/>
          <a:ln>
            <a:noFill/>
          </a:ln>
        </p:spPr>
      </p:pic>
      <p:pic>
        <p:nvPicPr>
          <p:cNvPr id="265" name="Google Shape;265;p25"/>
          <p:cNvPicPr preferRelativeResize="0"/>
          <p:nvPr/>
        </p:nvPicPr>
        <p:blipFill>
          <a:blip r:embed="rId3">
            <a:alphaModFix/>
          </a:blip>
          <a:stretch>
            <a:fillRect/>
          </a:stretch>
        </p:blipFill>
        <p:spPr>
          <a:xfrm>
            <a:off x="739050" y="2776505"/>
            <a:ext cx="190425" cy="210470"/>
          </a:xfrm>
          <a:prstGeom prst="rect">
            <a:avLst/>
          </a:prstGeom>
          <a:noFill/>
          <a:ln>
            <a:noFill/>
          </a:ln>
        </p:spPr>
      </p:pic>
      <p:sp>
        <p:nvSpPr>
          <p:cNvPr id="266" name="Google Shape;266;p25"/>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13</a:t>
            </a:r>
            <a:endParaRPr sz="900">
              <a:latin typeface="Nunito"/>
              <a:ea typeface="Nunito"/>
              <a:cs typeface="Nunito"/>
              <a:sym typeface="Nunito"/>
            </a:endParaRPr>
          </a:p>
        </p:txBody>
      </p:sp>
      <p:sp>
        <p:nvSpPr>
          <p:cNvPr id="267" name="Google Shape;267;p25"/>
          <p:cNvSpPr/>
          <p:nvPr/>
        </p:nvSpPr>
        <p:spPr>
          <a:xfrm rot="10800000">
            <a:off x="9017100" y="238"/>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5"/>
          <p:cNvSpPr/>
          <p:nvPr/>
        </p:nvSpPr>
        <p:spPr>
          <a:xfrm rot="5400000">
            <a:off x="4503825" y="-450360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25"/>
          <p:cNvSpPr/>
          <p:nvPr/>
        </p:nvSpPr>
        <p:spPr>
          <a:xfrm rot="10800000">
            <a:off x="0" y="174"/>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25"/>
          <p:cNvSpPr/>
          <p:nvPr/>
        </p:nvSpPr>
        <p:spPr>
          <a:xfrm rot="5400000">
            <a:off x="4508550" y="51285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71" name="Google Shape;271;p25"/>
          <p:cNvPicPr preferRelativeResize="0"/>
          <p:nvPr/>
        </p:nvPicPr>
        <p:blipFill>
          <a:blip r:embed="rId3">
            <a:alphaModFix/>
          </a:blip>
          <a:stretch>
            <a:fillRect/>
          </a:stretch>
        </p:blipFill>
        <p:spPr>
          <a:xfrm>
            <a:off x="739050" y="3286030"/>
            <a:ext cx="190425" cy="210470"/>
          </a:xfrm>
          <a:prstGeom prst="rect">
            <a:avLst/>
          </a:prstGeom>
          <a:noFill/>
          <a:ln>
            <a:noFill/>
          </a:ln>
        </p:spPr>
      </p:pic>
      <p:pic>
        <p:nvPicPr>
          <p:cNvPr id="272" name="Google Shape;272;p25"/>
          <p:cNvPicPr preferRelativeResize="0"/>
          <p:nvPr/>
        </p:nvPicPr>
        <p:blipFill>
          <a:blip r:embed="rId3">
            <a:alphaModFix/>
          </a:blip>
          <a:stretch>
            <a:fillRect/>
          </a:stretch>
        </p:blipFill>
        <p:spPr>
          <a:xfrm>
            <a:off x="739050" y="3786030"/>
            <a:ext cx="190425" cy="210470"/>
          </a:xfrm>
          <a:prstGeom prst="rect">
            <a:avLst/>
          </a:prstGeom>
          <a:noFill/>
          <a:ln>
            <a:noFill/>
          </a:ln>
        </p:spPr>
      </p:pic>
      <p:pic>
        <p:nvPicPr>
          <p:cNvPr id="273" name="Google Shape;273;p25"/>
          <p:cNvPicPr preferRelativeResize="0"/>
          <p:nvPr/>
        </p:nvPicPr>
        <p:blipFill>
          <a:blip r:embed="rId3">
            <a:alphaModFix/>
          </a:blip>
          <a:stretch>
            <a:fillRect/>
          </a:stretch>
        </p:blipFill>
        <p:spPr>
          <a:xfrm>
            <a:off x="739050" y="2286030"/>
            <a:ext cx="190425" cy="210470"/>
          </a:xfrm>
          <a:prstGeom prst="rect">
            <a:avLst/>
          </a:prstGeom>
          <a:noFill/>
          <a:ln>
            <a:noFill/>
          </a:ln>
        </p:spPr>
      </p:pic>
      <p:sp>
        <p:nvSpPr>
          <p:cNvPr id="274" name="Google Shape;274;p25"/>
          <p:cNvSpPr txBox="1"/>
          <p:nvPr/>
        </p:nvSpPr>
        <p:spPr>
          <a:xfrm>
            <a:off x="4572000" y="1824899"/>
            <a:ext cx="3852000" cy="2661359"/>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000" dirty="0">
                <a:solidFill>
                  <a:srgbClr val="434343"/>
                </a:solidFill>
                <a:latin typeface="Nunito"/>
                <a:ea typeface="Nunito"/>
                <a:cs typeface="Nunito"/>
                <a:sym typeface="Nunito"/>
              </a:rPr>
              <a:t>В ПО Qwerty Social Network входит также экспертная система Transbot, осуществляющая интеллектуальный автоматический перевод публикаций пользователей на 42 языка мира. Сеть автоматически показывает текст поста на языке читателя, определяя его по языку предпочтения, установленному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в браузере. Система использует нейросеть Google Cloud Translate API, а также программную БД синонимов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и словосочетаний. Система самообучаема, а также имеет инструменты корректировки для переводчиков. Система Transbot является авторской разработкой компании и входит в ПО Qwerty Social Network Engine и превосходит по своим возможностям и точности переводов многие известные аналоги!</a:t>
            </a:r>
            <a:endParaRPr sz="1000" dirty="0">
              <a:solidFill>
                <a:srgbClr val="434343"/>
              </a:solidFill>
              <a:latin typeface="Nunito"/>
              <a:ea typeface="Nunito"/>
              <a:cs typeface="Nunito"/>
              <a:sym typeface="Nunito"/>
            </a:endParaRPr>
          </a:p>
        </p:txBody>
      </p:sp>
      <p:pic>
        <p:nvPicPr>
          <p:cNvPr id="275" name="Google Shape;275;p25"/>
          <p:cNvPicPr preferRelativeResize="0"/>
          <p:nvPr/>
        </p:nvPicPr>
        <p:blipFill>
          <a:blip r:embed="rId4">
            <a:alphaModFix/>
          </a:blip>
          <a:stretch>
            <a:fillRect/>
          </a:stretch>
        </p:blipFill>
        <p:spPr>
          <a:xfrm>
            <a:off x="4562625" y="828804"/>
            <a:ext cx="1237987" cy="628522"/>
          </a:xfrm>
          <a:prstGeom prst="rect">
            <a:avLst/>
          </a:prstGeom>
          <a:noFill/>
          <a:ln>
            <a:noFill/>
          </a:ln>
        </p:spPr>
      </p:pic>
      <p:sp>
        <p:nvSpPr>
          <p:cNvPr id="276" name="Google Shape;276;p25"/>
          <p:cNvSpPr txBox="1"/>
          <p:nvPr/>
        </p:nvSpPr>
        <p:spPr>
          <a:xfrm>
            <a:off x="5848275" y="657225"/>
            <a:ext cx="2490000" cy="800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1200"/>
              </a:spcAft>
              <a:buNone/>
            </a:pPr>
            <a:r>
              <a:rPr lang="ru" sz="1000" b="1">
                <a:solidFill>
                  <a:srgbClr val="434343"/>
                </a:solidFill>
                <a:latin typeface="Nunito"/>
                <a:ea typeface="Nunito"/>
                <a:cs typeface="Nunito"/>
                <a:sym typeface="Nunito"/>
              </a:rPr>
              <a:t>Система Transbot, осуществляющая интеллектуальный автоматический перевод на 42 языка мира</a:t>
            </a:r>
            <a:endParaRPr sz="1000" b="1">
              <a:solidFill>
                <a:srgbClr val="434343"/>
              </a:solidFill>
              <a:latin typeface="Nunito"/>
              <a:ea typeface="Nunito"/>
              <a:cs typeface="Nunito"/>
              <a:sym typeface="Nunito"/>
            </a:endParaRPr>
          </a:p>
        </p:txBody>
      </p:sp>
      <p:cxnSp>
        <p:nvCxnSpPr>
          <p:cNvPr id="277" name="Google Shape;277;p25"/>
          <p:cNvCxnSpPr/>
          <p:nvPr/>
        </p:nvCxnSpPr>
        <p:spPr>
          <a:xfrm>
            <a:off x="4676775" y="1724025"/>
            <a:ext cx="3743400" cy="0"/>
          </a:xfrm>
          <a:prstGeom prst="straightConnector1">
            <a:avLst/>
          </a:prstGeom>
          <a:noFill/>
          <a:ln w="9525" cap="flat" cmpd="sng">
            <a:solidFill>
              <a:srgbClr val="EFEFEF"/>
            </a:solidFill>
            <a:prstDash val="solid"/>
            <a:round/>
            <a:headEnd type="none" w="med" len="med"/>
            <a:tailEnd type="none" w="med" len="med"/>
          </a:ln>
        </p:spPr>
      </p:cxnSp>
      <p:sp>
        <p:nvSpPr>
          <p:cNvPr id="278" name="Google Shape;278;p25"/>
          <p:cNvSpPr/>
          <p:nvPr/>
        </p:nvSpPr>
        <p:spPr>
          <a:xfrm>
            <a:off x="808678" y="4179106"/>
            <a:ext cx="53100" cy="53100"/>
          </a:xfrm>
          <a:prstGeom prst="ellipse">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5"/>
          <p:cNvSpPr/>
          <p:nvPr/>
        </p:nvSpPr>
        <p:spPr>
          <a:xfrm>
            <a:off x="902954" y="4179106"/>
            <a:ext cx="53100" cy="53100"/>
          </a:xfrm>
          <a:prstGeom prst="ellipse">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5"/>
          <p:cNvSpPr/>
          <p:nvPr/>
        </p:nvSpPr>
        <p:spPr>
          <a:xfrm>
            <a:off x="714402" y="4179106"/>
            <a:ext cx="53100" cy="53100"/>
          </a:xfrm>
          <a:prstGeom prst="ellipse">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26"/>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14</a:t>
            </a:r>
            <a:endParaRPr sz="900">
              <a:latin typeface="Nunito"/>
              <a:ea typeface="Nunito"/>
              <a:cs typeface="Nunito"/>
              <a:sym typeface="Nunito"/>
            </a:endParaRPr>
          </a:p>
        </p:txBody>
      </p:sp>
      <p:sp>
        <p:nvSpPr>
          <p:cNvPr id="286" name="Google Shape;286;p26"/>
          <p:cNvSpPr/>
          <p:nvPr/>
        </p:nvSpPr>
        <p:spPr>
          <a:xfrm rot="10800000">
            <a:off x="9017100" y="238"/>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6"/>
          <p:cNvSpPr/>
          <p:nvPr/>
        </p:nvSpPr>
        <p:spPr>
          <a:xfrm rot="5400000">
            <a:off x="4503825" y="-450360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26"/>
          <p:cNvSpPr/>
          <p:nvPr/>
        </p:nvSpPr>
        <p:spPr>
          <a:xfrm rot="10800000">
            <a:off x="0" y="174"/>
            <a:ext cx="126900" cy="51528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26"/>
          <p:cNvSpPr/>
          <p:nvPr/>
        </p:nvSpPr>
        <p:spPr>
          <a:xfrm rot="5400000">
            <a:off x="4508550" y="512850"/>
            <a:ext cx="126900" cy="91344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6"/>
          <p:cNvSpPr txBox="1"/>
          <p:nvPr/>
        </p:nvSpPr>
        <p:spPr>
          <a:xfrm>
            <a:off x="720000" y="996225"/>
            <a:ext cx="4204500" cy="15660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1200"/>
              </a:spcBef>
              <a:spcAft>
                <a:spcPts val="1200"/>
              </a:spcAft>
              <a:buNone/>
            </a:pPr>
            <a:r>
              <a:rPr lang="ru" sz="1000">
                <a:solidFill>
                  <a:srgbClr val="434343"/>
                </a:solidFill>
                <a:latin typeface="Nunito"/>
                <a:ea typeface="Nunito"/>
                <a:cs typeface="Nunito"/>
                <a:sym typeface="Nunito"/>
              </a:rPr>
              <a:t>В нашем коллективе более 20 постоянных программистов </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и сотрудников по всему миру, а также несколько десятков привлекаемых на разные проекты специалистов из компаний- партнеров. Рядовые программисты растут в нашем коллективе </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и уходят в компании-гиганты, либо остаются с нами, занимая руководящие посты в рамках отдельных направлений. </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Но костяк нашей команды не меняется с 2014 года, </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чем мы очень гордимся:</a:t>
            </a:r>
            <a:endParaRPr sz="1000">
              <a:solidFill>
                <a:srgbClr val="434343"/>
              </a:solidFill>
              <a:latin typeface="Nunito"/>
              <a:ea typeface="Nunito"/>
              <a:cs typeface="Nunito"/>
              <a:sym typeface="Nunito"/>
            </a:endParaRPr>
          </a:p>
        </p:txBody>
      </p:sp>
      <p:sp>
        <p:nvSpPr>
          <p:cNvPr id="291" name="Google Shape;291;p26"/>
          <p:cNvSpPr txBox="1"/>
          <p:nvPr/>
        </p:nvSpPr>
        <p:spPr>
          <a:xfrm>
            <a:off x="720000" y="624750"/>
            <a:ext cx="3852000" cy="40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b="1">
                <a:latin typeface="Montserrat"/>
                <a:ea typeface="Montserrat"/>
                <a:cs typeface="Montserrat"/>
                <a:sym typeface="Montserrat"/>
              </a:rPr>
              <a:t>Основной состав Qwerty Networks</a:t>
            </a:r>
            <a:endParaRPr b="1">
              <a:latin typeface="Montserrat"/>
              <a:ea typeface="Montserrat"/>
              <a:cs typeface="Montserrat"/>
              <a:sym typeface="Montserrat"/>
            </a:endParaRPr>
          </a:p>
        </p:txBody>
      </p:sp>
      <p:sp>
        <p:nvSpPr>
          <p:cNvPr id="292" name="Google Shape;292;p26"/>
          <p:cNvSpPr/>
          <p:nvPr/>
        </p:nvSpPr>
        <p:spPr>
          <a:xfrm>
            <a:off x="5029200" y="700950"/>
            <a:ext cx="812700" cy="812700"/>
          </a:xfrm>
          <a:prstGeom prst="ellipse">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26"/>
          <p:cNvSpPr txBox="1"/>
          <p:nvPr/>
        </p:nvSpPr>
        <p:spPr>
          <a:xfrm>
            <a:off x="6000750" y="691425"/>
            <a:ext cx="2038200" cy="8478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1200"/>
              </a:spcBef>
              <a:spcAft>
                <a:spcPts val="1200"/>
              </a:spcAft>
              <a:buNone/>
            </a:pPr>
            <a:r>
              <a:rPr lang="ru" sz="1000" b="1" dirty="0">
                <a:solidFill>
                  <a:srgbClr val="434343"/>
                </a:solidFill>
                <a:latin typeface="Nunito"/>
                <a:ea typeface="Nunito"/>
                <a:cs typeface="Nunito"/>
                <a:sym typeface="Nunito"/>
              </a:rPr>
              <a:t>Антон Ютцев</a:t>
            </a:r>
            <a:br>
              <a:rPr lang="ru" sz="1000" b="1"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инженер-программист,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руководитель проектами</a:t>
            </a:r>
            <a:endParaRPr sz="1000" dirty="0">
              <a:solidFill>
                <a:srgbClr val="434343"/>
              </a:solidFill>
              <a:latin typeface="Nunito"/>
              <a:ea typeface="Nunito"/>
              <a:cs typeface="Nunito"/>
              <a:sym typeface="Nunito"/>
            </a:endParaRPr>
          </a:p>
        </p:txBody>
      </p:sp>
      <p:sp>
        <p:nvSpPr>
          <p:cNvPr id="294" name="Google Shape;294;p26"/>
          <p:cNvSpPr/>
          <p:nvPr/>
        </p:nvSpPr>
        <p:spPr>
          <a:xfrm>
            <a:off x="5029200" y="1678684"/>
            <a:ext cx="812700" cy="812700"/>
          </a:xfrm>
          <a:prstGeom prst="ellipse">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26"/>
          <p:cNvSpPr txBox="1"/>
          <p:nvPr/>
        </p:nvSpPr>
        <p:spPr>
          <a:xfrm>
            <a:off x="6000750" y="1682025"/>
            <a:ext cx="2038200" cy="8478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1200"/>
              </a:spcBef>
              <a:spcAft>
                <a:spcPts val="1200"/>
              </a:spcAft>
              <a:buNone/>
            </a:pPr>
            <a:r>
              <a:rPr lang="ru" sz="1000" b="1" dirty="0">
                <a:solidFill>
                  <a:srgbClr val="434343"/>
                </a:solidFill>
                <a:latin typeface="Nunito"/>
                <a:ea typeface="Nunito"/>
                <a:cs typeface="Nunito"/>
                <a:sym typeface="Nunito"/>
              </a:rPr>
              <a:t>Денис Воробьев</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инженер-программист,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руководитель мобильной разработки</a:t>
            </a:r>
            <a:endParaRPr sz="1000" b="1" dirty="0">
              <a:solidFill>
                <a:srgbClr val="434343"/>
              </a:solidFill>
              <a:latin typeface="Nunito"/>
              <a:ea typeface="Nunito"/>
              <a:cs typeface="Nunito"/>
              <a:sym typeface="Nunito"/>
            </a:endParaRPr>
          </a:p>
        </p:txBody>
      </p:sp>
      <p:sp>
        <p:nvSpPr>
          <p:cNvPr id="296" name="Google Shape;296;p26"/>
          <p:cNvSpPr/>
          <p:nvPr/>
        </p:nvSpPr>
        <p:spPr>
          <a:xfrm>
            <a:off x="5029200" y="2720329"/>
            <a:ext cx="812700" cy="812700"/>
          </a:xfrm>
          <a:prstGeom prst="ellipse">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26"/>
          <p:cNvSpPr txBox="1"/>
          <p:nvPr/>
        </p:nvSpPr>
        <p:spPr>
          <a:xfrm>
            <a:off x="6000750" y="2740875"/>
            <a:ext cx="2038200" cy="8127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1200"/>
              </a:spcBef>
              <a:spcAft>
                <a:spcPts val="1200"/>
              </a:spcAft>
              <a:buNone/>
            </a:pPr>
            <a:r>
              <a:rPr lang="ru" sz="1000" b="1" dirty="0">
                <a:solidFill>
                  <a:srgbClr val="434343"/>
                </a:solidFill>
                <a:latin typeface="Nunito"/>
                <a:ea typeface="Nunito"/>
                <a:cs typeface="Nunito"/>
                <a:sym typeface="Nunito"/>
              </a:rPr>
              <a:t>Сергей Гусаров</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инженер-программист, </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руководитель веб-разработки</a:t>
            </a:r>
            <a:endParaRPr sz="1000" dirty="0">
              <a:solidFill>
                <a:srgbClr val="434343"/>
              </a:solidFill>
              <a:latin typeface="Nunito"/>
              <a:ea typeface="Nunito"/>
              <a:cs typeface="Nunito"/>
              <a:sym typeface="Nunito"/>
            </a:endParaRPr>
          </a:p>
        </p:txBody>
      </p:sp>
      <p:sp>
        <p:nvSpPr>
          <p:cNvPr id="298" name="Google Shape;298;p26"/>
          <p:cNvSpPr/>
          <p:nvPr/>
        </p:nvSpPr>
        <p:spPr>
          <a:xfrm>
            <a:off x="5029200" y="3725526"/>
            <a:ext cx="812700" cy="812700"/>
          </a:xfrm>
          <a:prstGeom prst="ellipse">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26"/>
          <p:cNvSpPr txBox="1"/>
          <p:nvPr/>
        </p:nvSpPr>
        <p:spPr>
          <a:xfrm>
            <a:off x="6000750" y="3725525"/>
            <a:ext cx="2038200" cy="8127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1200"/>
              </a:spcBef>
              <a:spcAft>
                <a:spcPts val="1200"/>
              </a:spcAft>
              <a:buNone/>
            </a:pPr>
            <a:r>
              <a:rPr lang="ru" sz="1000" b="1" dirty="0">
                <a:solidFill>
                  <a:srgbClr val="434343"/>
                </a:solidFill>
                <a:latin typeface="Nunito"/>
                <a:ea typeface="Nunito"/>
                <a:cs typeface="Nunito"/>
                <a:sym typeface="Nunito"/>
              </a:rPr>
              <a:t>Денис Кияниченко</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мокапы, GUI, дизайн</a:t>
            </a:r>
            <a:br>
              <a:rPr lang="ru" sz="1000"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и юзабилити, взаимодействие с дизайнерами и маркетологами</a:t>
            </a:r>
            <a:endParaRPr sz="1000" b="1" dirty="0">
              <a:solidFill>
                <a:srgbClr val="434343"/>
              </a:solidFill>
              <a:latin typeface="Nunito"/>
              <a:ea typeface="Nunito"/>
              <a:cs typeface="Nunito"/>
              <a:sym typeface="Nunito"/>
            </a:endParaRPr>
          </a:p>
        </p:txBody>
      </p:sp>
      <p:sp>
        <p:nvSpPr>
          <p:cNvPr id="300" name="Google Shape;300;p26"/>
          <p:cNvSpPr/>
          <p:nvPr/>
        </p:nvSpPr>
        <p:spPr>
          <a:xfrm>
            <a:off x="720000" y="2720329"/>
            <a:ext cx="812700" cy="812700"/>
          </a:xfrm>
          <a:prstGeom prst="ellipse">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26"/>
          <p:cNvSpPr/>
          <p:nvPr/>
        </p:nvSpPr>
        <p:spPr>
          <a:xfrm>
            <a:off x="720000" y="3725526"/>
            <a:ext cx="812700" cy="812700"/>
          </a:xfrm>
          <a:prstGeom prst="ellipse">
            <a:avLst/>
          </a:pr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26"/>
          <p:cNvSpPr txBox="1"/>
          <p:nvPr/>
        </p:nvSpPr>
        <p:spPr>
          <a:xfrm>
            <a:off x="1695750" y="2720325"/>
            <a:ext cx="2602800" cy="8478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1200"/>
              </a:spcBef>
              <a:spcAft>
                <a:spcPts val="1200"/>
              </a:spcAft>
              <a:buNone/>
            </a:pPr>
            <a:r>
              <a:rPr lang="ru" sz="1000" b="1" dirty="0">
                <a:solidFill>
                  <a:srgbClr val="434343"/>
                </a:solidFill>
                <a:latin typeface="Nunito"/>
                <a:ea typeface="Nunito"/>
                <a:cs typeface="Nunito"/>
                <a:sym typeface="Nunito"/>
              </a:rPr>
              <a:t>Максим Новичков</a:t>
            </a:r>
            <a:br>
              <a:rPr lang="ru" sz="1000" b="1"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инвестор и владелец QN, главный идеолог, СЕО, главный инженер программист</a:t>
            </a:r>
            <a:endParaRPr sz="1000" dirty="0">
              <a:solidFill>
                <a:srgbClr val="434343"/>
              </a:solidFill>
              <a:latin typeface="Nunito"/>
              <a:ea typeface="Nunito"/>
              <a:cs typeface="Nunito"/>
              <a:sym typeface="Nunito"/>
            </a:endParaRPr>
          </a:p>
        </p:txBody>
      </p:sp>
      <p:sp>
        <p:nvSpPr>
          <p:cNvPr id="303" name="Google Shape;303;p26"/>
          <p:cNvSpPr txBox="1"/>
          <p:nvPr/>
        </p:nvSpPr>
        <p:spPr>
          <a:xfrm>
            <a:off x="1695750" y="3710925"/>
            <a:ext cx="2602800" cy="8478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1200"/>
              </a:spcBef>
              <a:spcAft>
                <a:spcPts val="1200"/>
              </a:spcAft>
              <a:buNone/>
            </a:pPr>
            <a:r>
              <a:rPr lang="ru" sz="1000" b="1" dirty="0">
                <a:solidFill>
                  <a:srgbClr val="434343"/>
                </a:solidFill>
                <a:latin typeface="Nunito"/>
                <a:ea typeface="Nunito"/>
                <a:cs typeface="Nunito"/>
                <a:sym typeface="Nunito"/>
              </a:rPr>
              <a:t>Марина Строева</a:t>
            </a:r>
            <a:br>
              <a:rPr lang="ru" sz="1000" b="1" dirty="0">
                <a:solidFill>
                  <a:srgbClr val="434343"/>
                </a:solidFill>
                <a:latin typeface="Nunito"/>
                <a:ea typeface="Nunito"/>
                <a:cs typeface="Nunito"/>
                <a:sym typeface="Nunito"/>
              </a:rPr>
            </a:br>
            <a:r>
              <a:rPr lang="ru" sz="1000" dirty="0">
                <a:solidFill>
                  <a:srgbClr val="434343"/>
                </a:solidFill>
                <a:latin typeface="Nunito"/>
                <a:ea typeface="Nunito"/>
                <a:cs typeface="Nunito"/>
                <a:sym typeface="Nunito"/>
              </a:rPr>
              <a:t>СЕО Social Networks, представитель в Российской Федерации), со-инвестор проектов</a:t>
            </a:r>
            <a:endParaRPr sz="1000" dirty="0">
              <a:solidFill>
                <a:srgbClr val="434343"/>
              </a:solidFill>
              <a:latin typeface="Nunito"/>
              <a:ea typeface="Nunito"/>
              <a:cs typeface="Nunito"/>
              <a:sym typeface="Nunito"/>
            </a:endParaRPr>
          </a:p>
        </p:txBody>
      </p:sp>
      <p:pic>
        <p:nvPicPr>
          <p:cNvPr id="304" name="Google Shape;304;p26"/>
          <p:cNvPicPr preferRelativeResize="0"/>
          <p:nvPr/>
        </p:nvPicPr>
        <p:blipFill>
          <a:blip r:embed="rId3">
            <a:alphaModFix/>
          </a:blip>
          <a:stretch>
            <a:fillRect/>
          </a:stretch>
        </p:blipFill>
        <p:spPr>
          <a:xfrm>
            <a:off x="5065850" y="737600"/>
            <a:ext cx="739400" cy="739400"/>
          </a:xfrm>
          <a:prstGeom prst="rect">
            <a:avLst/>
          </a:prstGeom>
          <a:noFill/>
          <a:ln>
            <a:noFill/>
          </a:ln>
        </p:spPr>
      </p:pic>
      <p:pic>
        <p:nvPicPr>
          <p:cNvPr id="305" name="Google Shape;305;p26"/>
          <p:cNvPicPr preferRelativeResize="0"/>
          <p:nvPr/>
        </p:nvPicPr>
        <p:blipFill>
          <a:blip r:embed="rId4">
            <a:alphaModFix/>
          </a:blip>
          <a:stretch>
            <a:fillRect/>
          </a:stretch>
        </p:blipFill>
        <p:spPr>
          <a:xfrm>
            <a:off x="5065850" y="3761975"/>
            <a:ext cx="739400" cy="739400"/>
          </a:xfrm>
          <a:prstGeom prst="rect">
            <a:avLst/>
          </a:prstGeom>
          <a:noFill/>
          <a:ln>
            <a:noFill/>
          </a:ln>
        </p:spPr>
      </p:pic>
      <p:pic>
        <p:nvPicPr>
          <p:cNvPr id="306" name="Google Shape;306;p26"/>
          <p:cNvPicPr preferRelativeResize="0"/>
          <p:nvPr/>
        </p:nvPicPr>
        <p:blipFill>
          <a:blip r:embed="rId5">
            <a:alphaModFix/>
          </a:blip>
          <a:stretch>
            <a:fillRect/>
          </a:stretch>
        </p:blipFill>
        <p:spPr>
          <a:xfrm>
            <a:off x="5065850" y="1714675"/>
            <a:ext cx="739400" cy="739400"/>
          </a:xfrm>
          <a:prstGeom prst="rect">
            <a:avLst/>
          </a:prstGeom>
          <a:noFill/>
          <a:ln>
            <a:noFill/>
          </a:ln>
        </p:spPr>
      </p:pic>
      <p:pic>
        <p:nvPicPr>
          <p:cNvPr id="307" name="Google Shape;307;p26"/>
          <p:cNvPicPr preferRelativeResize="0"/>
          <p:nvPr/>
        </p:nvPicPr>
        <p:blipFill>
          <a:blip r:embed="rId6">
            <a:alphaModFix/>
          </a:blip>
          <a:stretch>
            <a:fillRect/>
          </a:stretch>
        </p:blipFill>
        <p:spPr>
          <a:xfrm>
            <a:off x="753338" y="3760363"/>
            <a:ext cx="739400" cy="739400"/>
          </a:xfrm>
          <a:prstGeom prst="rect">
            <a:avLst/>
          </a:prstGeom>
          <a:noFill/>
          <a:ln>
            <a:noFill/>
          </a:ln>
        </p:spPr>
      </p:pic>
      <p:pic>
        <p:nvPicPr>
          <p:cNvPr id="308" name="Google Shape;308;p26"/>
          <p:cNvPicPr preferRelativeResize="0"/>
          <p:nvPr/>
        </p:nvPicPr>
        <p:blipFill>
          <a:blip r:embed="rId7">
            <a:alphaModFix/>
          </a:blip>
          <a:stretch>
            <a:fillRect/>
          </a:stretch>
        </p:blipFill>
        <p:spPr>
          <a:xfrm>
            <a:off x="756650" y="2755125"/>
            <a:ext cx="739400" cy="739400"/>
          </a:xfrm>
          <a:prstGeom prst="rect">
            <a:avLst/>
          </a:prstGeom>
          <a:noFill/>
          <a:ln>
            <a:noFill/>
          </a:ln>
        </p:spPr>
      </p:pic>
      <p:pic>
        <p:nvPicPr>
          <p:cNvPr id="309" name="Google Shape;309;p26"/>
          <p:cNvPicPr preferRelativeResize="0"/>
          <p:nvPr/>
        </p:nvPicPr>
        <p:blipFill>
          <a:blip r:embed="rId8">
            <a:alphaModFix/>
          </a:blip>
          <a:stretch>
            <a:fillRect/>
          </a:stretch>
        </p:blipFill>
        <p:spPr>
          <a:xfrm>
            <a:off x="5065850" y="2757800"/>
            <a:ext cx="739400" cy="7394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27"/>
          <p:cNvSpPr txBox="1"/>
          <p:nvPr/>
        </p:nvSpPr>
        <p:spPr>
          <a:xfrm>
            <a:off x="8642875" y="162000"/>
            <a:ext cx="371400" cy="25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900">
                <a:latin typeface="Nunito"/>
                <a:ea typeface="Nunito"/>
                <a:cs typeface="Nunito"/>
                <a:sym typeface="Nunito"/>
              </a:rPr>
              <a:t>15</a:t>
            </a:r>
            <a:endParaRPr sz="900">
              <a:latin typeface="Nunito"/>
              <a:ea typeface="Nunito"/>
              <a:cs typeface="Nunito"/>
              <a:sym typeface="Nunito"/>
            </a:endParaRPr>
          </a:p>
        </p:txBody>
      </p:sp>
      <p:pic>
        <p:nvPicPr>
          <p:cNvPr id="315" name="Google Shape;315;p27"/>
          <p:cNvPicPr preferRelativeResize="0"/>
          <p:nvPr/>
        </p:nvPicPr>
        <p:blipFill>
          <a:blip r:embed="rId3">
            <a:alphaModFix/>
          </a:blip>
          <a:stretch>
            <a:fillRect/>
          </a:stretch>
        </p:blipFill>
        <p:spPr>
          <a:xfrm>
            <a:off x="3431421" y="1128287"/>
            <a:ext cx="2281175" cy="613125"/>
          </a:xfrm>
          <a:prstGeom prst="rect">
            <a:avLst/>
          </a:prstGeom>
          <a:noFill/>
          <a:ln>
            <a:noFill/>
          </a:ln>
        </p:spPr>
      </p:pic>
      <p:sp>
        <p:nvSpPr>
          <p:cNvPr id="316" name="Google Shape;316;p27"/>
          <p:cNvSpPr txBox="1"/>
          <p:nvPr/>
        </p:nvSpPr>
        <p:spPr>
          <a:xfrm>
            <a:off x="1098450" y="2237625"/>
            <a:ext cx="6947100" cy="7533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1200"/>
              </a:spcBef>
              <a:spcAft>
                <a:spcPts val="0"/>
              </a:spcAft>
              <a:buNone/>
            </a:pPr>
            <a:r>
              <a:rPr lang="ru" b="1">
                <a:solidFill>
                  <a:schemeClr val="dk1"/>
                </a:solidFill>
                <a:latin typeface="Nunito"/>
                <a:ea typeface="Nunito"/>
                <a:cs typeface="Nunito"/>
                <a:sym typeface="Nunito"/>
              </a:rPr>
              <a:t>В планах компании провести IPO до 2023 года и запустить глобального конкурента Facebook – сегментированную по различным направлениям социальную сеть Qwerty Networks.</a:t>
            </a:r>
            <a:endParaRPr b="1">
              <a:solidFill>
                <a:schemeClr val="dk1"/>
              </a:solidFill>
              <a:latin typeface="Nunito"/>
              <a:ea typeface="Nunito"/>
              <a:cs typeface="Nunito"/>
              <a:sym typeface="Nunito"/>
            </a:endParaRPr>
          </a:p>
          <a:p>
            <a:pPr marL="0" lvl="0" indent="0" algn="ctr" rtl="0">
              <a:lnSpc>
                <a:spcPct val="115000"/>
              </a:lnSpc>
              <a:spcBef>
                <a:spcPts val="1200"/>
              </a:spcBef>
              <a:spcAft>
                <a:spcPts val="1200"/>
              </a:spcAft>
              <a:buNone/>
            </a:pPr>
            <a:endParaRPr b="1">
              <a:solidFill>
                <a:schemeClr val="dk1"/>
              </a:solidFill>
              <a:latin typeface="Nunito"/>
              <a:ea typeface="Nunito"/>
              <a:cs typeface="Nunito"/>
              <a:sym typeface="Nunito"/>
            </a:endParaRPr>
          </a:p>
        </p:txBody>
      </p:sp>
      <p:sp>
        <p:nvSpPr>
          <p:cNvPr id="317" name="Google Shape;317;p27"/>
          <p:cNvSpPr/>
          <p:nvPr/>
        </p:nvSpPr>
        <p:spPr>
          <a:xfrm>
            <a:off x="567600" y="567825"/>
            <a:ext cx="126900" cy="40842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27"/>
          <p:cNvSpPr/>
          <p:nvPr/>
        </p:nvSpPr>
        <p:spPr>
          <a:xfrm rot="5400000">
            <a:off x="961775" y="4131447"/>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27"/>
          <p:cNvSpPr/>
          <p:nvPr/>
        </p:nvSpPr>
        <p:spPr>
          <a:xfrm rot="-5400000">
            <a:off x="8055239" y="41313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27"/>
          <p:cNvSpPr/>
          <p:nvPr/>
        </p:nvSpPr>
        <p:spPr>
          <a:xfrm>
            <a:off x="8449511" y="3737224"/>
            <a:ext cx="126900" cy="915000"/>
          </a:xfrm>
          <a:prstGeom prst="rect">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27"/>
          <p:cNvSpPr/>
          <p:nvPr/>
        </p:nvSpPr>
        <p:spPr>
          <a:xfrm rot="10800000">
            <a:off x="8449500" y="567910"/>
            <a:ext cx="126900" cy="40803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27"/>
          <p:cNvSpPr/>
          <p:nvPr/>
        </p:nvSpPr>
        <p:spPr>
          <a:xfrm rot="-5400000">
            <a:off x="8055336" y="173550"/>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27"/>
          <p:cNvSpPr/>
          <p:nvPr/>
        </p:nvSpPr>
        <p:spPr>
          <a:xfrm rot="5400000">
            <a:off x="961872" y="173599"/>
            <a:ext cx="126900" cy="915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27"/>
          <p:cNvSpPr txBox="1"/>
          <p:nvPr/>
        </p:nvSpPr>
        <p:spPr>
          <a:xfrm>
            <a:off x="1174650" y="3232325"/>
            <a:ext cx="2035200" cy="8709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1200"/>
              </a:spcBef>
              <a:spcAft>
                <a:spcPts val="1200"/>
              </a:spcAft>
              <a:buNone/>
            </a:pPr>
            <a:r>
              <a:rPr lang="ru" sz="1000">
                <a:solidFill>
                  <a:srgbClr val="434343"/>
                </a:solidFill>
                <a:latin typeface="Nunito"/>
                <a:ea typeface="Nunito"/>
                <a:cs typeface="Nunito"/>
                <a:sym typeface="Nunito"/>
              </a:rPr>
              <a:t>США: +1 213 486 35 35</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Россия: 8 800 200 82 66</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Россия #2: +7 499 343 0007</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Черногория: +382 688 13 577</a:t>
            </a:r>
            <a:endParaRPr sz="1000">
              <a:solidFill>
                <a:srgbClr val="434343"/>
              </a:solidFill>
              <a:latin typeface="Nunito"/>
              <a:ea typeface="Nunito"/>
              <a:cs typeface="Nunito"/>
              <a:sym typeface="Nunito"/>
            </a:endParaRPr>
          </a:p>
        </p:txBody>
      </p:sp>
      <p:sp>
        <p:nvSpPr>
          <p:cNvPr id="325" name="Google Shape;325;p27"/>
          <p:cNvSpPr txBox="1"/>
          <p:nvPr/>
        </p:nvSpPr>
        <p:spPr>
          <a:xfrm>
            <a:off x="5934150" y="3230025"/>
            <a:ext cx="2035200" cy="870900"/>
          </a:xfrm>
          <a:prstGeom prst="rect">
            <a:avLst/>
          </a:prstGeom>
          <a:noFill/>
          <a:ln>
            <a:noFill/>
          </a:ln>
        </p:spPr>
        <p:txBody>
          <a:bodyPr spcFirstLastPara="1" wrap="square" lIns="91425" tIns="91425" rIns="91425" bIns="91425" anchor="ctr" anchorCtr="0">
            <a:noAutofit/>
          </a:bodyPr>
          <a:lstStyle/>
          <a:p>
            <a:pPr marL="0" lvl="0" indent="0" algn="r" rtl="0">
              <a:lnSpc>
                <a:spcPct val="115000"/>
              </a:lnSpc>
              <a:spcBef>
                <a:spcPts val="1200"/>
              </a:spcBef>
              <a:spcAft>
                <a:spcPts val="1200"/>
              </a:spcAft>
              <a:buNone/>
            </a:pPr>
            <a:r>
              <a:rPr lang="ru" sz="1000">
                <a:solidFill>
                  <a:srgbClr val="434343"/>
                </a:solidFill>
                <a:latin typeface="Nunito"/>
                <a:ea typeface="Nunito"/>
                <a:cs typeface="Nunito"/>
                <a:sym typeface="Nunito"/>
              </a:rPr>
              <a:t>Мессенджеры</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ICQ UIN: 2057777</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Skype: Softtrade</a:t>
            </a:r>
            <a:br>
              <a:rPr lang="ru" sz="1000">
                <a:solidFill>
                  <a:srgbClr val="434343"/>
                </a:solidFill>
                <a:latin typeface="Nunito"/>
                <a:ea typeface="Nunito"/>
                <a:cs typeface="Nunito"/>
                <a:sym typeface="Nunito"/>
              </a:rPr>
            </a:br>
            <a:r>
              <a:rPr lang="ru" sz="1000">
                <a:solidFill>
                  <a:srgbClr val="434343"/>
                </a:solidFill>
                <a:latin typeface="Nunito"/>
                <a:ea typeface="Nunito"/>
                <a:cs typeface="Nunito"/>
                <a:sym typeface="Nunito"/>
              </a:rPr>
              <a:t>Telegram: SocNet</a:t>
            </a:r>
            <a:endParaRPr sz="1000">
              <a:solidFill>
                <a:srgbClr val="434343"/>
              </a:solidFill>
              <a:latin typeface="Nunito"/>
              <a:ea typeface="Nunito"/>
              <a:cs typeface="Nunito"/>
              <a:sym typeface="Nunito"/>
            </a:endParaRPr>
          </a:p>
        </p:txBody>
      </p:sp>
      <p:sp>
        <p:nvSpPr>
          <p:cNvPr id="326" name="Google Shape;326;p27"/>
          <p:cNvSpPr txBox="1"/>
          <p:nvPr/>
        </p:nvSpPr>
        <p:spPr>
          <a:xfrm>
            <a:off x="3286050" y="3232325"/>
            <a:ext cx="2608200" cy="8709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1200"/>
              </a:spcBef>
              <a:spcAft>
                <a:spcPts val="1200"/>
              </a:spcAft>
              <a:buNone/>
            </a:pPr>
            <a:r>
              <a:rPr lang="ru" sz="1000">
                <a:solidFill>
                  <a:srgbClr val="434343"/>
                </a:solidFill>
                <a:latin typeface="Nunito"/>
                <a:ea typeface="Nunito"/>
                <a:cs typeface="Nunito"/>
                <a:sym typeface="Nunito"/>
              </a:rPr>
              <a:t>ceo@qwertynetworks.com Social Networks LLC Russia, Qwerty Networks Montenegro </a:t>
            </a:r>
            <a:r>
              <a:rPr lang="ru" sz="1000">
                <a:solidFill>
                  <a:srgbClr val="434343"/>
                </a:solidFill>
                <a:uFill>
                  <a:noFill/>
                </a:uFill>
                <a:latin typeface="Nunito"/>
                <a:ea typeface="Nunito"/>
                <a:cs typeface="Nunito"/>
                <a:sym typeface="Nunito"/>
                <a:hlinkClick r:id="rId4"/>
              </a:rPr>
              <a:t>info@digitalmarketing.ru</a:t>
            </a:r>
            <a:br>
              <a:rPr lang="ru" sz="1000">
                <a:latin typeface="Nunito"/>
                <a:ea typeface="Nunito"/>
                <a:cs typeface="Nunito"/>
                <a:sym typeface="Nunito"/>
              </a:rPr>
            </a:br>
            <a:r>
              <a:rPr lang="ru" sz="1000" u="sng">
                <a:solidFill>
                  <a:schemeClr val="dk1"/>
                </a:solidFill>
                <a:latin typeface="Nunito"/>
                <a:ea typeface="Nunito"/>
                <a:cs typeface="Nunito"/>
                <a:sym typeface="Nunito"/>
                <a:hlinkClick r:id="rId5"/>
              </a:rPr>
              <a:t>qwertynetworks.com</a:t>
            </a:r>
            <a:r>
              <a:rPr lang="ru" sz="1000" b="1">
                <a:solidFill>
                  <a:schemeClr val="dk1"/>
                </a:solidFill>
                <a:latin typeface="Nunito"/>
                <a:ea typeface="Nunito"/>
                <a:cs typeface="Nunito"/>
                <a:sym typeface="Nunito"/>
              </a:rPr>
              <a:t> </a:t>
            </a:r>
            <a:endParaRPr sz="1000">
              <a:latin typeface="Nunito"/>
              <a:ea typeface="Nunito"/>
              <a:cs typeface="Nunito"/>
              <a:sym typeface="Nunito"/>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1098</TotalTime>
  <Words>2478</Words>
  <Application>Microsoft Macintosh PowerPoint</Application>
  <PresentationFormat>Экран (16:9)</PresentationFormat>
  <Paragraphs>98</Paragraphs>
  <Slides>15</Slides>
  <Notes>15</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15</vt:i4>
      </vt:variant>
    </vt:vector>
  </HeadingPairs>
  <TitlesOfParts>
    <vt:vector size="19" baseType="lpstr">
      <vt:lpstr>Nunito</vt:lpstr>
      <vt:lpstr>Montserrat</vt:lpstr>
      <vt:lpstr>Arial</vt:lpstr>
      <vt:lpstr>Simple Light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cp:lastModifiedBy>Максим Новичков</cp:lastModifiedBy>
  <cp:revision>3</cp:revision>
  <dcterms:modified xsi:type="dcterms:W3CDTF">2020-07-09T07:12:05Z</dcterms:modified>
</cp:coreProperties>
</file>